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8"/>
  </p:notesMasterIdLst>
  <p:sldIdLst>
    <p:sldId id="256" r:id="rId2"/>
    <p:sldId id="257" r:id="rId3"/>
    <p:sldId id="258" r:id="rId4"/>
    <p:sldId id="259" r:id="rId5"/>
    <p:sldId id="260" r:id="rId6"/>
    <p:sldId id="261" r:id="rId7"/>
    <p:sldId id="262" r:id="rId8"/>
    <p:sldId id="263" r:id="rId9"/>
    <p:sldId id="288" r:id="rId10"/>
    <p:sldId id="264" r:id="rId11"/>
    <p:sldId id="265" r:id="rId12"/>
    <p:sldId id="268" r:id="rId13"/>
    <p:sldId id="266" r:id="rId14"/>
    <p:sldId id="267" r:id="rId15"/>
    <p:sldId id="277" r:id="rId16"/>
    <p:sldId id="269" r:id="rId17"/>
    <p:sldId id="270" r:id="rId18"/>
    <p:sldId id="271" r:id="rId19"/>
    <p:sldId id="272" r:id="rId20"/>
    <p:sldId id="273" r:id="rId21"/>
    <p:sldId id="290" r:id="rId22"/>
    <p:sldId id="292" r:id="rId23"/>
    <p:sldId id="291" r:id="rId24"/>
    <p:sldId id="274" r:id="rId25"/>
    <p:sldId id="275" r:id="rId26"/>
    <p:sldId id="276" r:id="rId27"/>
    <p:sldId id="278" r:id="rId28"/>
    <p:sldId id="279" r:id="rId29"/>
    <p:sldId id="280" r:id="rId30"/>
    <p:sldId id="281" r:id="rId31"/>
    <p:sldId id="282" r:id="rId32"/>
    <p:sldId id="283" r:id="rId33"/>
    <p:sldId id="284" r:id="rId34"/>
    <p:sldId id="285" r:id="rId35"/>
    <p:sldId id="286" r:id="rId36"/>
    <p:sldId id="289" r:id="rId37"/>
  </p:sldIdLst>
  <p:sldSz cx="9144000" cy="6858000" type="screen4x3"/>
  <p:notesSz cx="6858000" cy="9144000"/>
  <p:defaultTextStyle>
    <a:defPPr>
      <a:defRPr lang="ro-RO"/>
    </a:defPPr>
    <a:lvl1pPr algn="l" rtl="0" fontAlgn="base">
      <a:spcBef>
        <a:spcPct val="0"/>
      </a:spcBef>
      <a:spcAft>
        <a:spcPct val="0"/>
      </a:spcAft>
      <a:defRPr sz="1400" kern="1200">
        <a:solidFill>
          <a:schemeClr val="tx1"/>
        </a:solidFill>
        <a:latin typeface="Comic Sans MS" pitchFamily="66" charset="0"/>
        <a:ea typeface="+mn-ea"/>
        <a:cs typeface="Arial" pitchFamily="34" charset="0"/>
      </a:defRPr>
    </a:lvl1pPr>
    <a:lvl2pPr marL="457200" algn="l" rtl="0" fontAlgn="base">
      <a:spcBef>
        <a:spcPct val="0"/>
      </a:spcBef>
      <a:spcAft>
        <a:spcPct val="0"/>
      </a:spcAft>
      <a:defRPr sz="1400" kern="1200">
        <a:solidFill>
          <a:schemeClr val="tx1"/>
        </a:solidFill>
        <a:latin typeface="Comic Sans MS" pitchFamily="66" charset="0"/>
        <a:ea typeface="+mn-ea"/>
        <a:cs typeface="Arial" pitchFamily="34" charset="0"/>
      </a:defRPr>
    </a:lvl2pPr>
    <a:lvl3pPr marL="914400" algn="l" rtl="0" fontAlgn="base">
      <a:spcBef>
        <a:spcPct val="0"/>
      </a:spcBef>
      <a:spcAft>
        <a:spcPct val="0"/>
      </a:spcAft>
      <a:defRPr sz="1400" kern="1200">
        <a:solidFill>
          <a:schemeClr val="tx1"/>
        </a:solidFill>
        <a:latin typeface="Comic Sans MS" pitchFamily="66" charset="0"/>
        <a:ea typeface="+mn-ea"/>
        <a:cs typeface="Arial" pitchFamily="34" charset="0"/>
      </a:defRPr>
    </a:lvl3pPr>
    <a:lvl4pPr marL="1371600" algn="l" rtl="0" fontAlgn="base">
      <a:spcBef>
        <a:spcPct val="0"/>
      </a:spcBef>
      <a:spcAft>
        <a:spcPct val="0"/>
      </a:spcAft>
      <a:defRPr sz="1400" kern="1200">
        <a:solidFill>
          <a:schemeClr val="tx1"/>
        </a:solidFill>
        <a:latin typeface="Comic Sans MS" pitchFamily="66" charset="0"/>
        <a:ea typeface="+mn-ea"/>
        <a:cs typeface="Arial" pitchFamily="34" charset="0"/>
      </a:defRPr>
    </a:lvl4pPr>
    <a:lvl5pPr marL="1828800" algn="l" rtl="0" fontAlgn="base">
      <a:spcBef>
        <a:spcPct val="0"/>
      </a:spcBef>
      <a:spcAft>
        <a:spcPct val="0"/>
      </a:spcAft>
      <a:defRPr sz="1400" kern="1200">
        <a:solidFill>
          <a:schemeClr val="tx1"/>
        </a:solidFill>
        <a:latin typeface="Comic Sans MS" pitchFamily="66" charset="0"/>
        <a:ea typeface="+mn-ea"/>
        <a:cs typeface="Arial" pitchFamily="34" charset="0"/>
      </a:defRPr>
    </a:lvl5pPr>
    <a:lvl6pPr marL="2286000" algn="l" defTabSz="914400" rtl="0" eaLnBrk="1" latinLnBrk="0" hangingPunct="1">
      <a:defRPr sz="1400" kern="1200">
        <a:solidFill>
          <a:schemeClr val="tx1"/>
        </a:solidFill>
        <a:latin typeface="Comic Sans MS" pitchFamily="66" charset="0"/>
        <a:ea typeface="+mn-ea"/>
        <a:cs typeface="Arial" pitchFamily="34" charset="0"/>
      </a:defRPr>
    </a:lvl6pPr>
    <a:lvl7pPr marL="2743200" algn="l" defTabSz="914400" rtl="0" eaLnBrk="1" latinLnBrk="0" hangingPunct="1">
      <a:defRPr sz="1400" kern="1200">
        <a:solidFill>
          <a:schemeClr val="tx1"/>
        </a:solidFill>
        <a:latin typeface="Comic Sans MS" pitchFamily="66" charset="0"/>
        <a:ea typeface="+mn-ea"/>
        <a:cs typeface="Arial" pitchFamily="34" charset="0"/>
      </a:defRPr>
    </a:lvl7pPr>
    <a:lvl8pPr marL="3200400" algn="l" defTabSz="914400" rtl="0" eaLnBrk="1" latinLnBrk="0" hangingPunct="1">
      <a:defRPr sz="1400" kern="1200">
        <a:solidFill>
          <a:schemeClr val="tx1"/>
        </a:solidFill>
        <a:latin typeface="Comic Sans MS" pitchFamily="66" charset="0"/>
        <a:ea typeface="+mn-ea"/>
        <a:cs typeface="Arial" pitchFamily="34" charset="0"/>
      </a:defRPr>
    </a:lvl8pPr>
    <a:lvl9pPr marL="3657600" algn="l" defTabSz="914400" rtl="0" eaLnBrk="1" latinLnBrk="0" hangingPunct="1">
      <a:defRPr sz="1400" kern="1200">
        <a:solidFill>
          <a:schemeClr val="tx1"/>
        </a:solidFill>
        <a:latin typeface="Comic Sans MS" pitchFamily="66"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009900"/>
    <a:srgbClr val="FFFF00"/>
    <a:srgbClr val="0099CC"/>
    <a:srgbClr val="FF3300"/>
    <a:srgbClr val="0000FF"/>
    <a:srgbClr val="00FFFF"/>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014" y="-7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70EAA31C-9BD1-4A95-9AC6-81A264125EEC}" type="datetimeFigureOut">
              <a:rPr lang="en-US"/>
              <a:pPr>
                <a:defRPr/>
              </a:pPr>
              <a:t>12/17/2010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11552557-F13B-48BD-9167-7ED57513CB4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9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B2CCC05-5176-4B88-B6A1-8C5174881D28}" type="slidenum">
              <a:rPr lang="en-US"/>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499569D-5D39-4DF8-BB49-75C8B8DFF585}" type="slidenum">
              <a:rPr lang="en-US"/>
              <a:pPr/>
              <a:t>32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en-US"/>
          </a:p>
        </p:txBody>
      </p:sp>
      <p:sp>
        <p:nvSpPr>
          <p:cNvPr id="3" name="Subtitlu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o-RO" smtClean="0"/>
              <a:t>Faceți clic pentru editarea stilului de subtitlu al coordonatorului</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50B571F5-B04A-4E3F-92E4-28027106C002}" type="datetimeFigureOut">
              <a:rPr lang="ro-RO"/>
              <a:pPr>
                <a:defRPr/>
              </a:pPr>
              <a:t>17.12.2010</a:t>
            </a:fld>
            <a:endParaRPr lang="ro-RO"/>
          </a:p>
        </p:txBody>
      </p:sp>
      <p:sp>
        <p:nvSpPr>
          <p:cNvPr id="5" name="Rectangle 5"/>
          <p:cNvSpPr>
            <a:spLocks noGrp="1" noChangeArrowheads="1"/>
          </p:cNvSpPr>
          <p:nvPr>
            <p:ph type="ftr" sz="quarter" idx="11"/>
          </p:nvPr>
        </p:nvSpPr>
        <p:spPr>
          <a:ln/>
        </p:spPr>
        <p:txBody>
          <a:bodyPr/>
          <a:lstStyle>
            <a:lvl1pPr>
              <a:defRPr/>
            </a:lvl1pPr>
          </a:lstStyle>
          <a:p>
            <a:pPr>
              <a:defRPr/>
            </a:pPr>
            <a:endParaRPr lang="ro-RO"/>
          </a:p>
        </p:txBody>
      </p:sp>
      <p:sp>
        <p:nvSpPr>
          <p:cNvPr id="6" name="Rectangle 6"/>
          <p:cNvSpPr>
            <a:spLocks noGrp="1" noChangeArrowheads="1"/>
          </p:cNvSpPr>
          <p:nvPr>
            <p:ph type="sldNum" sz="quarter" idx="12"/>
          </p:nvPr>
        </p:nvSpPr>
        <p:spPr>
          <a:ln/>
        </p:spPr>
        <p:txBody>
          <a:bodyPr/>
          <a:lstStyle>
            <a:lvl1pPr>
              <a:defRPr/>
            </a:lvl1pPr>
          </a:lstStyle>
          <a:p>
            <a:pPr>
              <a:defRPr/>
            </a:pPr>
            <a:fld id="{C4F18792-07B0-4CD9-AAEE-428CA59103AA}"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C54CA9D0-4262-44FB-A9D4-C81CE6F83C71}" type="datetimeFigureOut">
              <a:rPr lang="ro-RO"/>
              <a:pPr>
                <a:defRPr/>
              </a:pPr>
              <a:t>17.12.2010</a:t>
            </a:fld>
            <a:endParaRPr lang="ro-RO"/>
          </a:p>
        </p:txBody>
      </p:sp>
      <p:sp>
        <p:nvSpPr>
          <p:cNvPr id="5" name="Rectangle 5"/>
          <p:cNvSpPr>
            <a:spLocks noGrp="1" noChangeArrowheads="1"/>
          </p:cNvSpPr>
          <p:nvPr>
            <p:ph type="ftr" sz="quarter" idx="11"/>
          </p:nvPr>
        </p:nvSpPr>
        <p:spPr>
          <a:ln/>
        </p:spPr>
        <p:txBody>
          <a:bodyPr/>
          <a:lstStyle>
            <a:lvl1pPr>
              <a:defRPr/>
            </a:lvl1pPr>
          </a:lstStyle>
          <a:p>
            <a:pPr>
              <a:defRPr/>
            </a:pPr>
            <a:endParaRPr lang="ro-RO"/>
          </a:p>
        </p:txBody>
      </p:sp>
      <p:sp>
        <p:nvSpPr>
          <p:cNvPr id="6" name="Rectangle 6"/>
          <p:cNvSpPr>
            <a:spLocks noGrp="1" noChangeArrowheads="1"/>
          </p:cNvSpPr>
          <p:nvPr>
            <p:ph type="sldNum" sz="quarter" idx="12"/>
          </p:nvPr>
        </p:nvSpPr>
        <p:spPr>
          <a:ln/>
        </p:spPr>
        <p:txBody>
          <a:bodyPr/>
          <a:lstStyle>
            <a:lvl1pPr>
              <a:defRPr/>
            </a:lvl1pPr>
          </a:lstStyle>
          <a:p>
            <a:pPr>
              <a:defRPr/>
            </a:pPr>
            <a:fld id="{46E73EDF-BA8C-46CC-8EEA-B33BA6D120EE}"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47BA8B8-33EE-4A7C-9228-D13FE4CFA658}" type="datetimeFigureOut">
              <a:rPr lang="ro-RO"/>
              <a:pPr>
                <a:defRPr/>
              </a:pPr>
              <a:t>17.12.2010</a:t>
            </a:fld>
            <a:endParaRPr lang="ro-RO"/>
          </a:p>
        </p:txBody>
      </p:sp>
      <p:sp>
        <p:nvSpPr>
          <p:cNvPr id="5" name="Rectangle 5"/>
          <p:cNvSpPr>
            <a:spLocks noGrp="1" noChangeArrowheads="1"/>
          </p:cNvSpPr>
          <p:nvPr>
            <p:ph type="ftr" sz="quarter" idx="11"/>
          </p:nvPr>
        </p:nvSpPr>
        <p:spPr>
          <a:ln/>
        </p:spPr>
        <p:txBody>
          <a:bodyPr/>
          <a:lstStyle>
            <a:lvl1pPr>
              <a:defRPr/>
            </a:lvl1pPr>
          </a:lstStyle>
          <a:p>
            <a:pPr>
              <a:defRPr/>
            </a:pPr>
            <a:endParaRPr lang="ro-RO"/>
          </a:p>
        </p:txBody>
      </p:sp>
      <p:sp>
        <p:nvSpPr>
          <p:cNvPr id="6" name="Rectangle 6"/>
          <p:cNvSpPr>
            <a:spLocks noGrp="1" noChangeArrowheads="1"/>
          </p:cNvSpPr>
          <p:nvPr>
            <p:ph type="sldNum" sz="quarter" idx="12"/>
          </p:nvPr>
        </p:nvSpPr>
        <p:spPr>
          <a:ln/>
        </p:spPr>
        <p:txBody>
          <a:bodyPr/>
          <a:lstStyle>
            <a:lvl1pPr>
              <a:defRPr/>
            </a:lvl1pPr>
          </a:lstStyle>
          <a:p>
            <a:pPr>
              <a:defRPr/>
            </a:pPr>
            <a:fld id="{BCB83CF8-EAF8-4A7B-9A64-95BB7CCC4FCC}"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CA93C9A4-E866-4BD1-BCAB-1917C5538394}" type="datetimeFigureOut">
              <a:rPr lang="ro-RO"/>
              <a:pPr>
                <a:defRPr/>
              </a:pPr>
              <a:t>17.12.2010</a:t>
            </a:fld>
            <a:endParaRPr lang="ro-RO"/>
          </a:p>
        </p:txBody>
      </p:sp>
      <p:sp>
        <p:nvSpPr>
          <p:cNvPr id="5" name="Rectangle 5"/>
          <p:cNvSpPr>
            <a:spLocks noGrp="1" noChangeArrowheads="1"/>
          </p:cNvSpPr>
          <p:nvPr>
            <p:ph type="ftr" sz="quarter" idx="11"/>
          </p:nvPr>
        </p:nvSpPr>
        <p:spPr>
          <a:ln/>
        </p:spPr>
        <p:txBody>
          <a:bodyPr/>
          <a:lstStyle>
            <a:lvl1pPr>
              <a:defRPr/>
            </a:lvl1pPr>
          </a:lstStyle>
          <a:p>
            <a:pPr>
              <a:defRPr/>
            </a:pPr>
            <a:endParaRPr lang="ro-RO"/>
          </a:p>
        </p:txBody>
      </p:sp>
      <p:sp>
        <p:nvSpPr>
          <p:cNvPr id="6" name="Rectangle 6"/>
          <p:cNvSpPr>
            <a:spLocks noGrp="1" noChangeArrowheads="1"/>
          </p:cNvSpPr>
          <p:nvPr>
            <p:ph type="sldNum" sz="quarter" idx="12"/>
          </p:nvPr>
        </p:nvSpPr>
        <p:spPr>
          <a:ln/>
        </p:spPr>
        <p:txBody>
          <a:bodyPr/>
          <a:lstStyle>
            <a:lvl1pPr>
              <a:defRPr/>
            </a:lvl1pPr>
          </a:lstStyle>
          <a:p>
            <a:pPr>
              <a:defRPr/>
            </a:pPr>
            <a:fld id="{F568E56A-0A0E-4F65-9B8C-8E736654FCB3}"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o-RO" smtClean="0"/>
              <a:t>Faceți clic pentru a edita stilurile de text Coordonator</a:t>
            </a:r>
          </a:p>
        </p:txBody>
      </p:sp>
      <p:sp>
        <p:nvSpPr>
          <p:cNvPr id="4" name="Rectangle 4"/>
          <p:cNvSpPr>
            <a:spLocks noGrp="1" noChangeArrowheads="1"/>
          </p:cNvSpPr>
          <p:nvPr>
            <p:ph type="dt" sz="half" idx="10"/>
          </p:nvPr>
        </p:nvSpPr>
        <p:spPr>
          <a:ln/>
        </p:spPr>
        <p:txBody>
          <a:bodyPr/>
          <a:lstStyle>
            <a:lvl1pPr>
              <a:defRPr/>
            </a:lvl1pPr>
          </a:lstStyle>
          <a:p>
            <a:pPr>
              <a:defRPr/>
            </a:pPr>
            <a:fld id="{1117BBE6-C12D-4B13-8F42-972F225FECB8}" type="datetimeFigureOut">
              <a:rPr lang="ro-RO"/>
              <a:pPr>
                <a:defRPr/>
              </a:pPr>
              <a:t>17.12.2010</a:t>
            </a:fld>
            <a:endParaRPr lang="ro-RO"/>
          </a:p>
        </p:txBody>
      </p:sp>
      <p:sp>
        <p:nvSpPr>
          <p:cNvPr id="5" name="Rectangle 5"/>
          <p:cNvSpPr>
            <a:spLocks noGrp="1" noChangeArrowheads="1"/>
          </p:cNvSpPr>
          <p:nvPr>
            <p:ph type="ftr" sz="quarter" idx="11"/>
          </p:nvPr>
        </p:nvSpPr>
        <p:spPr>
          <a:ln/>
        </p:spPr>
        <p:txBody>
          <a:bodyPr/>
          <a:lstStyle>
            <a:lvl1pPr>
              <a:defRPr/>
            </a:lvl1pPr>
          </a:lstStyle>
          <a:p>
            <a:pPr>
              <a:defRPr/>
            </a:pPr>
            <a:endParaRPr lang="ro-RO"/>
          </a:p>
        </p:txBody>
      </p:sp>
      <p:sp>
        <p:nvSpPr>
          <p:cNvPr id="6" name="Rectangle 6"/>
          <p:cNvSpPr>
            <a:spLocks noGrp="1" noChangeArrowheads="1"/>
          </p:cNvSpPr>
          <p:nvPr>
            <p:ph type="sldNum" sz="quarter" idx="12"/>
          </p:nvPr>
        </p:nvSpPr>
        <p:spPr>
          <a:ln/>
        </p:spPr>
        <p:txBody>
          <a:bodyPr/>
          <a:lstStyle>
            <a:lvl1pPr>
              <a:defRPr/>
            </a:lvl1pPr>
          </a:lstStyle>
          <a:p>
            <a:pPr>
              <a:defRPr/>
            </a:pPr>
            <a:fld id="{784CE897-2B51-4B26-9566-0F69F0827D4C}"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conținut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F5E58BF-2E96-4FBE-BAB1-46F3561BDE3D}" type="datetimeFigureOut">
              <a:rPr lang="ro-RO"/>
              <a:pPr>
                <a:defRPr/>
              </a:pPr>
              <a:t>17.12.2010</a:t>
            </a:fld>
            <a:endParaRPr lang="ro-RO"/>
          </a:p>
        </p:txBody>
      </p:sp>
      <p:sp>
        <p:nvSpPr>
          <p:cNvPr id="6" name="Rectangle 5"/>
          <p:cNvSpPr>
            <a:spLocks noGrp="1" noChangeArrowheads="1"/>
          </p:cNvSpPr>
          <p:nvPr>
            <p:ph type="ftr" sz="quarter" idx="11"/>
          </p:nvPr>
        </p:nvSpPr>
        <p:spPr>
          <a:ln/>
        </p:spPr>
        <p:txBody>
          <a:bodyPr/>
          <a:lstStyle>
            <a:lvl1pPr>
              <a:defRPr/>
            </a:lvl1pPr>
          </a:lstStyle>
          <a:p>
            <a:pPr>
              <a:defRPr/>
            </a:pPr>
            <a:endParaRPr lang="ro-RO"/>
          </a:p>
        </p:txBody>
      </p:sp>
      <p:sp>
        <p:nvSpPr>
          <p:cNvPr id="7" name="Rectangle 6"/>
          <p:cNvSpPr>
            <a:spLocks noGrp="1" noChangeArrowheads="1"/>
          </p:cNvSpPr>
          <p:nvPr>
            <p:ph type="sldNum" sz="quarter" idx="12"/>
          </p:nvPr>
        </p:nvSpPr>
        <p:spPr>
          <a:ln/>
        </p:spPr>
        <p:txBody>
          <a:bodyPr/>
          <a:lstStyle>
            <a:lvl1pPr>
              <a:defRPr/>
            </a:lvl1pPr>
          </a:lstStyle>
          <a:p>
            <a:pPr>
              <a:defRPr/>
            </a:pPr>
            <a:fld id="{526CE788-7397-420D-B0A0-C1FDFA84BE13}"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0FE1983-248A-4FC1-8288-0EBB0D549899}" type="datetimeFigureOut">
              <a:rPr lang="ro-RO"/>
              <a:pPr>
                <a:defRPr/>
              </a:pPr>
              <a:t>17.12.2010</a:t>
            </a:fld>
            <a:endParaRPr lang="ro-RO"/>
          </a:p>
        </p:txBody>
      </p:sp>
      <p:sp>
        <p:nvSpPr>
          <p:cNvPr id="8" name="Rectangle 5"/>
          <p:cNvSpPr>
            <a:spLocks noGrp="1" noChangeArrowheads="1"/>
          </p:cNvSpPr>
          <p:nvPr>
            <p:ph type="ftr" sz="quarter" idx="11"/>
          </p:nvPr>
        </p:nvSpPr>
        <p:spPr>
          <a:ln/>
        </p:spPr>
        <p:txBody>
          <a:bodyPr/>
          <a:lstStyle>
            <a:lvl1pPr>
              <a:defRPr/>
            </a:lvl1pPr>
          </a:lstStyle>
          <a:p>
            <a:pPr>
              <a:defRPr/>
            </a:pPr>
            <a:endParaRPr lang="ro-RO"/>
          </a:p>
        </p:txBody>
      </p:sp>
      <p:sp>
        <p:nvSpPr>
          <p:cNvPr id="9" name="Rectangle 6"/>
          <p:cNvSpPr>
            <a:spLocks noGrp="1" noChangeArrowheads="1"/>
          </p:cNvSpPr>
          <p:nvPr>
            <p:ph type="sldNum" sz="quarter" idx="12"/>
          </p:nvPr>
        </p:nvSpPr>
        <p:spPr>
          <a:ln/>
        </p:spPr>
        <p:txBody>
          <a:bodyPr/>
          <a:lstStyle>
            <a:lvl1pPr>
              <a:defRPr/>
            </a:lvl1pPr>
          </a:lstStyle>
          <a:p>
            <a:pPr>
              <a:defRPr/>
            </a:pPr>
            <a:fld id="{AE46D208-B4ED-49EB-B18A-81162DAE298B}"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7AC2ED42-C518-49AE-B1CF-171B61ECE947}" type="datetimeFigureOut">
              <a:rPr lang="ro-RO"/>
              <a:pPr>
                <a:defRPr/>
              </a:pPr>
              <a:t>17.12.2010</a:t>
            </a:fld>
            <a:endParaRPr lang="ro-RO"/>
          </a:p>
        </p:txBody>
      </p:sp>
      <p:sp>
        <p:nvSpPr>
          <p:cNvPr id="4" name="Rectangle 5"/>
          <p:cNvSpPr>
            <a:spLocks noGrp="1" noChangeArrowheads="1"/>
          </p:cNvSpPr>
          <p:nvPr>
            <p:ph type="ftr" sz="quarter" idx="11"/>
          </p:nvPr>
        </p:nvSpPr>
        <p:spPr>
          <a:ln/>
        </p:spPr>
        <p:txBody>
          <a:bodyPr/>
          <a:lstStyle>
            <a:lvl1pPr>
              <a:defRPr/>
            </a:lvl1pPr>
          </a:lstStyle>
          <a:p>
            <a:pPr>
              <a:defRPr/>
            </a:pPr>
            <a:endParaRPr lang="ro-RO"/>
          </a:p>
        </p:txBody>
      </p:sp>
      <p:sp>
        <p:nvSpPr>
          <p:cNvPr id="5" name="Rectangle 6"/>
          <p:cNvSpPr>
            <a:spLocks noGrp="1" noChangeArrowheads="1"/>
          </p:cNvSpPr>
          <p:nvPr>
            <p:ph type="sldNum" sz="quarter" idx="12"/>
          </p:nvPr>
        </p:nvSpPr>
        <p:spPr>
          <a:ln/>
        </p:spPr>
        <p:txBody>
          <a:bodyPr/>
          <a:lstStyle>
            <a:lvl1pPr>
              <a:defRPr/>
            </a:lvl1pPr>
          </a:lstStyle>
          <a:p>
            <a:pPr>
              <a:defRPr/>
            </a:pPr>
            <a:fld id="{0C3EFDEA-4476-4206-A942-7C724803BEB9}"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5C2BCBD-F57D-4ACF-864A-B0AC903B3F86}" type="datetimeFigureOut">
              <a:rPr lang="ro-RO"/>
              <a:pPr>
                <a:defRPr/>
              </a:pPr>
              <a:t>17.12.2010</a:t>
            </a:fld>
            <a:endParaRPr lang="ro-RO"/>
          </a:p>
        </p:txBody>
      </p:sp>
      <p:sp>
        <p:nvSpPr>
          <p:cNvPr id="3" name="Rectangle 5"/>
          <p:cNvSpPr>
            <a:spLocks noGrp="1" noChangeArrowheads="1"/>
          </p:cNvSpPr>
          <p:nvPr>
            <p:ph type="ftr" sz="quarter" idx="11"/>
          </p:nvPr>
        </p:nvSpPr>
        <p:spPr>
          <a:ln/>
        </p:spPr>
        <p:txBody>
          <a:bodyPr/>
          <a:lstStyle>
            <a:lvl1pPr>
              <a:defRPr/>
            </a:lvl1pPr>
          </a:lstStyle>
          <a:p>
            <a:pPr>
              <a:defRPr/>
            </a:pPr>
            <a:endParaRPr lang="ro-RO"/>
          </a:p>
        </p:txBody>
      </p:sp>
      <p:sp>
        <p:nvSpPr>
          <p:cNvPr id="4" name="Rectangle 6"/>
          <p:cNvSpPr>
            <a:spLocks noGrp="1" noChangeArrowheads="1"/>
          </p:cNvSpPr>
          <p:nvPr>
            <p:ph type="sldNum" sz="quarter" idx="12"/>
          </p:nvPr>
        </p:nvSpPr>
        <p:spPr>
          <a:ln/>
        </p:spPr>
        <p:txBody>
          <a:bodyPr/>
          <a:lstStyle>
            <a:lvl1pPr>
              <a:defRPr/>
            </a:lvl1pPr>
          </a:lstStyle>
          <a:p>
            <a:pPr>
              <a:defRPr/>
            </a:pPr>
            <a:fld id="{4B5A8296-E45F-4083-BE4C-C81657B3FFC5}"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Faceți clic pentru a edita stilul de titlu Coordonator</a:t>
            </a:r>
            <a:endParaRPr lang="en-US"/>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dt" sz="half" idx="10"/>
          </p:nvPr>
        </p:nvSpPr>
        <p:spPr>
          <a:ln/>
        </p:spPr>
        <p:txBody>
          <a:bodyPr/>
          <a:lstStyle>
            <a:lvl1pPr>
              <a:defRPr/>
            </a:lvl1pPr>
          </a:lstStyle>
          <a:p>
            <a:pPr>
              <a:defRPr/>
            </a:pPr>
            <a:fld id="{F9B3D4D8-7E08-4450-897E-9F8D491F0B30}" type="datetimeFigureOut">
              <a:rPr lang="ro-RO"/>
              <a:pPr>
                <a:defRPr/>
              </a:pPr>
              <a:t>17.12.2010</a:t>
            </a:fld>
            <a:endParaRPr lang="ro-RO"/>
          </a:p>
        </p:txBody>
      </p:sp>
      <p:sp>
        <p:nvSpPr>
          <p:cNvPr id="6" name="Rectangle 5"/>
          <p:cNvSpPr>
            <a:spLocks noGrp="1" noChangeArrowheads="1"/>
          </p:cNvSpPr>
          <p:nvPr>
            <p:ph type="ftr" sz="quarter" idx="11"/>
          </p:nvPr>
        </p:nvSpPr>
        <p:spPr>
          <a:ln/>
        </p:spPr>
        <p:txBody>
          <a:bodyPr/>
          <a:lstStyle>
            <a:lvl1pPr>
              <a:defRPr/>
            </a:lvl1pPr>
          </a:lstStyle>
          <a:p>
            <a:pPr>
              <a:defRPr/>
            </a:pPr>
            <a:endParaRPr lang="ro-RO"/>
          </a:p>
        </p:txBody>
      </p:sp>
      <p:sp>
        <p:nvSpPr>
          <p:cNvPr id="7" name="Rectangle 6"/>
          <p:cNvSpPr>
            <a:spLocks noGrp="1" noChangeArrowheads="1"/>
          </p:cNvSpPr>
          <p:nvPr>
            <p:ph type="sldNum" sz="quarter" idx="12"/>
          </p:nvPr>
        </p:nvSpPr>
        <p:spPr>
          <a:ln/>
        </p:spPr>
        <p:txBody>
          <a:bodyPr/>
          <a:lstStyle>
            <a:lvl1pPr>
              <a:defRPr/>
            </a:lvl1pPr>
          </a:lstStyle>
          <a:p>
            <a:pPr>
              <a:defRPr/>
            </a:pPr>
            <a:fld id="{3AD685B6-482A-41DE-B6C4-BE0F11414FA4}"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Faceți clic pentru a edita stilul de titlu Coordonator</a:t>
            </a:r>
            <a:endParaRPr lang="en-US"/>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dt" sz="half" idx="10"/>
          </p:nvPr>
        </p:nvSpPr>
        <p:spPr>
          <a:ln/>
        </p:spPr>
        <p:txBody>
          <a:bodyPr/>
          <a:lstStyle>
            <a:lvl1pPr>
              <a:defRPr/>
            </a:lvl1pPr>
          </a:lstStyle>
          <a:p>
            <a:pPr>
              <a:defRPr/>
            </a:pPr>
            <a:fld id="{CAC25F99-4094-4277-8AF4-4569147C0012}" type="datetimeFigureOut">
              <a:rPr lang="ro-RO"/>
              <a:pPr>
                <a:defRPr/>
              </a:pPr>
              <a:t>17.12.2010</a:t>
            </a:fld>
            <a:endParaRPr lang="ro-RO"/>
          </a:p>
        </p:txBody>
      </p:sp>
      <p:sp>
        <p:nvSpPr>
          <p:cNvPr id="6" name="Rectangle 5"/>
          <p:cNvSpPr>
            <a:spLocks noGrp="1" noChangeArrowheads="1"/>
          </p:cNvSpPr>
          <p:nvPr>
            <p:ph type="ftr" sz="quarter" idx="11"/>
          </p:nvPr>
        </p:nvSpPr>
        <p:spPr>
          <a:ln/>
        </p:spPr>
        <p:txBody>
          <a:bodyPr/>
          <a:lstStyle>
            <a:lvl1pPr>
              <a:defRPr/>
            </a:lvl1pPr>
          </a:lstStyle>
          <a:p>
            <a:pPr>
              <a:defRPr/>
            </a:pPr>
            <a:endParaRPr lang="ro-RO"/>
          </a:p>
        </p:txBody>
      </p:sp>
      <p:sp>
        <p:nvSpPr>
          <p:cNvPr id="7" name="Rectangle 6"/>
          <p:cNvSpPr>
            <a:spLocks noGrp="1" noChangeArrowheads="1"/>
          </p:cNvSpPr>
          <p:nvPr>
            <p:ph type="sldNum" sz="quarter" idx="12"/>
          </p:nvPr>
        </p:nvSpPr>
        <p:spPr>
          <a:ln/>
        </p:spPr>
        <p:txBody>
          <a:bodyPr/>
          <a:lstStyle>
            <a:lvl1pPr>
              <a:defRPr/>
            </a:lvl1pPr>
          </a:lstStyle>
          <a:p>
            <a:pPr>
              <a:defRPr/>
            </a:pPr>
            <a:fld id="{604D393F-25EF-47F5-907D-A20BA4D83EC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o-RO" smtClean="0"/>
              <a:t>Se face clic pentru editare stil titlu Coordonator</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Se face clic pentru editarea stilurilor textului Coordonatorului</a:t>
            </a:r>
          </a:p>
          <a:p>
            <a:pPr lvl="1"/>
            <a:r>
              <a:rPr lang="ro-RO" smtClean="0"/>
              <a:t>Nivelul secund</a:t>
            </a:r>
          </a:p>
          <a:p>
            <a:pPr lvl="2"/>
            <a:r>
              <a:rPr lang="ro-RO" smtClean="0"/>
              <a:t>Al treilea nivel</a:t>
            </a:r>
          </a:p>
          <a:p>
            <a:pPr lvl="3"/>
            <a:r>
              <a:rPr lang="ro-RO" smtClean="0"/>
              <a:t>Al patrulea nivel</a:t>
            </a:r>
          </a:p>
          <a:p>
            <a:pPr lvl="4"/>
            <a:r>
              <a:rPr lang="ro-RO" smtClean="0"/>
              <a:t>Al cincilea nivel</a:t>
            </a:r>
          </a:p>
        </p:txBody>
      </p:sp>
      <p:sp>
        <p:nvSpPr>
          <p:cNvPr id="4915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a:defRPr/>
            </a:pPr>
            <a:fld id="{0856974A-DE41-4659-9F81-6668F024914E}" type="datetimeFigureOut">
              <a:rPr lang="ro-RO"/>
              <a:pPr>
                <a:defRPr/>
              </a:pPr>
              <a:t>17.12.2010</a:t>
            </a:fld>
            <a:endParaRPr lang="ro-RO"/>
          </a:p>
        </p:txBody>
      </p:sp>
      <p:sp>
        <p:nvSpPr>
          <p:cNvPr id="4915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defRPr>
            </a:lvl1pPr>
          </a:lstStyle>
          <a:p>
            <a:pPr>
              <a:defRPr/>
            </a:pPr>
            <a:endParaRPr lang="ro-RO"/>
          </a:p>
        </p:txBody>
      </p:sp>
      <p:sp>
        <p:nvSpPr>
          <p:cNvPr id="491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pitchFamily="34" charset="0"/>
              </a:defRPr>
            </a:lvl1pPr>
          </a:lstStyle>
          <a:p>
            <a:pPr>
              <a:defRPr/>
            </a:pPr>
            <a:fld id="{8831B997-50A5-4265-B06A-ADDE542E6C9D}"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cs typeface="Arial" pitchFamily="34" charset="0"/>
        </a:defRPr>
      </a:lvl2pPr>
      <a:lvl3pPr algn="ctr" rtl="0" eaLnBrk="0" fontAlgn="base" hangingPunct="0">
        <a:spcBef>
          <a:spcPct val="0"/>
        </a:spcBef>
        <a:spcAft>
          <a:spcPct val="0"/>
        </a:spcAft>
        <a:defRPr sz="4400">
          <a:solidFill>
            <a:schemeClr val="tx2"/>
          </a:solidFill>
          <a:latin typeface="Arial" pitchFamily="34" charset="0"/>
          <a:cs typeface="Arial" pitchFamily="34" charset="0"/>
        </a:defRPr>
      </a:lvl3pPr>
      <a:lvl4pPr algn="ctr" rtl="0" eaLnBrk="0" fontAlgn="base" hangingPunct="0">
        <a:spcBef>
          <a:spcPct val="0"/>
        </a:spcBef>
        <a:spcAft>
          <a:spcPct val="0"/>
        </a:spcAft>
        <a:defRPr sz="4400">
          <a:solidFill>
            <a:schemeClr val="tx2"/>
          </a:solidFill>
          <a:latin typeface="Arial" pitchFamily="34" charset="0"/>
          <a:cs typeface="Arial" pitchFamily="34" charset="0"/>
        </a:defRPr>
      </a:lvl4pPr>
      <a:lvl5pPr algn="ctr" rtl="0" eaLnBrk="0" fontAlgn="base" hangingPunct="0">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Sistem%20Respirator/Schimburile%20de%20gaze.avi"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Sistem%20Respirator/Efectele%20fumatului%20-%20carboxihb.avi"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Sistem%20Circulator/Sistem%20ciculator.avi" TargetMode="Externa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Sistem%20Respirator/Sistem%20respirator%201.avi"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Sistem%20Circulator/&#539;esut%20nodal.avi"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hyperlink" Target="Sistem%20Circulator/Zgomotele%20inimii.avi"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5.jpeg"/><Relationship Id="rId7" Type="http://schemas.openxmlformats.org/officeDocument/2006/relationships/image" Target="../media/image39.jpeg"/><Relationship Id="rId2" Type="http://schemas.openxmlformats.org/officeDocument/2006/relationships/image" Target="../media/image34.jpeg"/><Relationship Id="rId1" Type="http://schemas.openxmlformats.org/officeDocument/2006/relationships/slideLayout" Target="../slideLayouts/slideLayout7.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3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3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Sistem%20Respirator/Mi&#537;c&#259;rile%20respiratorii%201.avi"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idx="4294967295"/>
          </p:nvPr>
        </p:nvSpPr>
        <p:spPr>
          <a:xfrm>
            <a:off x="539750" y="765175"/>
            <a:ext cx="7772400" cy="5113338"/>
          </a:xfrm>
        </p:spPr>
        <p:txBody>
          <a:bodyPr/>
          <a:lstStyle/>
          <a:p>
            <a:pPr algn="l" eaLnBrk="1" hangingPunct="1"/>
            <a:r>
              <a:rPr lang="ro-RO" sz="2800" smtClean="0">
                <a:solidFill>
                  <a:srgbClr val="CC0000"/>
                </a:solidFill>
                <a:latin typeface="Comic Sans MS" pitchFamily="66" charset="0"/>
              </a:rPr>
              <a:t>	</a:t>
            </a:r>
            <a:r>
              <a:rPr lang="ro-RO" sz="2400" smtClean="0">
                <a:solidFill>
                  <a:srgbClr val="CC0000"/>
                </a:solidFill>
                <a:latin typeface="Comic Sans MS" pitchFamily="66" charset="0"/>
              </a:rPr>
              <a:t>Intr-o zi 5 elevi si-au propus sa realizeze un mijloc de transport numit </a:t>
            </a:r>
            <a:r>
              <a:rPr lang="en-US" sz="2400" smtClean="0">
                <a:solidFill>
                  <a:srgbClr val="CC0000"/>
                </a:solidFill>
                <a:latin typeface="Comic Sans MS" pitchFamily="66" charset="0"/>
              </a:rPr>
              <a:t>“Autobuzul Magic” ,pentru a calatori de-a lungul sistemului respirator si circulator in corpul unui nefumator si in corpul unui fumator.Ne-am impartit in doua grupe,analizand astfel diferentele de la nivelul sistemului respirator si circulator ale celor doua persoane.</a:t>
            </a:r>
            <a:endParaRPr lang="ro-RO" sz="2400" smtClean="0">
              <a:solidFill>
                <a:srgbClr val="CC0000"/>
              </a:solidFill>
              <a:latin typeface="Comic Sans MS" pitchFamily="66" charset="0"/>
            </a:endParaRPr>
          </a:p>
        </p:txBody>
      </p:sp>
      <p:pic>
        <p:nvPicPr>
          <p:cNvPr id="2051" name="Picture 5" descr="?mmid=fdbff583e9d0b4c16"/>
          <p:cNvPicPr>
            <a:picLocks noChangeAspect="1" noChangeArrowheads="1"/>
          </p:cNvPicPr>
          <p:nvPr/>
        </p:nvPicPr>
        <p:blipFill>
          <a:blip r:embed="rId2" cstate="print"/>
          <a:srcRect/>
          <a:stretch>
            <a:fillRect/>
          </a:stretch>
        </p:blipFill>
        <p:spPr bwMode="auto">
          <a:xfrm>
            <a:off x="0" y="0"/>
            <a:ext cx="9144000" cy="6883400"/>
          </a:xfrm>
          <a:prstGeom prst="rect">
            <a:avLst/>
          </a:prstGeom>
          <a:noFill/>
          <a:ln w="9525">
            <a:noFill/>
            <a:miter lim="800000"/>
            <a:headEnd/>
            <a:tailEnd/>
          </a:ln>
        </p:spPr>
      </p:pic>
      <p:sp>
        <p:nvSpPr>
          <p:cNvPr id="2052" name="Rectangle 6"/>
          <p:cNvSpPr>
            <a:spLocks noChangeArrowheads="1"/>
          </p:cNvSpPr>
          <p:nvPr/>
        </p:nvSpPr>
        <p:spPr bwMode="auto">
          <a:xfrm>
            <a:off x="287338" y="4575175"/>
            <a:ext cx="8856662" cy="2282825"/>
          </a:xfrm>
          <a:prstGeom prst="rect">
            <a:avLst/>
          </a:prstGeom>
          <a:noFill/>
          <a:ln w="9525">
            <a:noFill/>
            <a:miter lim="800000"/>
            <a:headEnd/>
            <a:tailEnd/>
          </a:ln>
        </p:spPr>
        <p:txBody>
          <a:bodyPr>
            <a:spAutoFit/>
          </a:bodyPr>
          <a:lstStyle/>
          <a:p>
            <a:r>
              <a:rPr lang="en-US" sz="2400" b="1">
                <a:latin typeface="Arial" pitchFamily="34" charset="0"/>
              </a:rPr>
              <a:t>	</a:t>
            </a:r>
            <a:r>
              <a:rPr lang="ro-RO" sz="2400" b="1"/>
              <a:t>Intr-o zi 5 elevi si-au propus sa realizeze un mijloc de transport numit </a:t>
            </a:r>
            <a:r>
              <a:rPr lang="en-US" sz="2400" b="1"/>
              <a:t>“Autobuzul Magic” ,pentru a calatori de-a lungul sistemului respirator si circulator in corpul unui om sanatos si intr-unul atacat de diverse boli.Astfel,fiecare dintre noi a observat cate un anumit aspect de-a lungul acestei calatorii.</a:t>
            </a:r>
            <a:endParaRPr lang="ro-RO" sz="2400" b="1"/>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title" idx="4294967295"/>
          </p:nvPr>
        </p:nvSpPr>
        <p:spPr>
          <a:xfrm>
            <a:off x="457200" y="274638"/>
            <a:ext cx="8229600" cy="2867025"/>
          </a:xfrm>
        </p:spPr>
        <p:txBody>
          <a:bodyPr/>
          <a:lstStyle/>
          <a:p>
            <a:pPr eaLnBrk="1" hangingPunct="1"/>
            <a:r>
              <a:rPr lang="ro-RO" sz="1800" smtClean="0">
                <a:latin typeface="Comic Sans MS" pitchFamily="66" charset="0"/>
              </a:rPr>
              <a:t>Astfel în plămâni, aerul pierde oxigen, se îmbogățește în dioxid de carbon</a:t>
            </a:r>
            <a:r>
              <a:rPr lang="en-US" sz="1800" smtClean="0">
                <a:latin typeface="Comic Sans MS" pitchFamily="66" charset="0"/>
              </a:rPr>
              <a:t> </a:t>
            </a:r>
            <a:r>
              <a:rPr lang="ro-RO" sz="1800" smtClean="0">
                <a:latin typeface="Comic Sans MS" pitchFamily="66" charset="0"/>
              </a:rPr>
              <a:t>și vapori de apă. </a:t>
            </a:r>
            <a:r>
              <a:rPr lang="ro-RO" sz="1800" smtClean="0">
                <a:latin typeface="Comic Sans MS" pitchFamily="66" charset="0"/>
                <a:hlinkClick r:id="rId2" action="ppaction://hlinkfile"/>
              </a:rPr>
              <a:t>Schimburile de gaze </a:t>
            </a:r>
            <a:r>
              <a:rPr lang="ro-RO" sz="1800" smtClean="0">
                <a:latin typeface="Comic Sans MS" pitchFamily="66" charset="0"/>
              </a:rPr>
              <a:t>se produc la nivelul alveolelor pulmonare, unde sângele și aerul se găsesc în contact pe o mare suprafață. Dioxidul de carbon din sânge traversează pereții capilarelor și pereții alveolelor, de unde va fi eliminat prin expirație. Oxigenul din aerul ajuns în alveole în urma inspirației traversează pereții acestora, pereții capilarelor și ajunge în sânge, care îl transportă la organe. Schimbul de gaze la nivelul pulmonar are loc întotdeauna în acest fel, datorită diferențelor de presiune a acestor gaze în plămâni și sânge.</a:t>
            </a:r>
          </a:p>
        </p:txBody>
      </p:sp>
      <p:pic>
        <p:nvPicPr>
          <p:cNvPr id="11267" name="Picture 5"/>
          <p:cNvPicPr>
            <a:picLocks noChangeAspect="1" noChangeArrowheads="1"/>
          </p:cNvPicPr>
          <p:nvPr/>
        </p:nvPicPr>
        <p:blipFill>
          <a:blip r:embed="rId3" cstate="print"/>
          <a:srcRect/>
          <a:stretch>
            <a:fillRect/>
          </a:stretch>
        </p:blipFill>
        <p:spPr bwMode="auto">
          <a:xfrm>
            <a:off x="1547813" y="3141663"/>
            <a:ext cx="6049962" cy="325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title" idx="4294967295"/>
          </p:nvPr>
        </p:nvSpPr>
        <p:spPr>
          <a:xfrm>
            <a:off x="468313" y="115888"/>
            <a:ext cx="8229600" cy="1143000"/>
          </a:xfrm>
        </p:spPr>
        <p:txBody>
          <a:bodyPr/>
          <a:lstStyle/>
          <a:p>
            <a:pPr eaLnBrk="1" hangingPunct="1"/>
            <a:r>
              <a:rPr lang="en-US" sz="2000" smtClean="0">
                <a:latin typeface="Comic Sans MS" pitchFamily="66" charset="0"/>
              </a:rPr>
              <a:t>Daca pana acum am prezentat sistemul respirator al unui om sanatos,in continuare vi-l vom prezenta pe cel al unui </a:t>
            </a:r>
            <a:r>
              <a:rPr lang="en-US" sz="2000" smtClean="0">
                <a:latin typeface="Comic Sans MS" pitchFamily="66" charset="0"/>
                <a:hlinkClick r:id="rId3" action="ppaction://hlinkfile"/>
              </a:rPr>
              <a:t>fumator</a:t>
            </a:r>
            <a:r>
              <a:rPr lang="ro-RO" sz="2000" smtClean="0">
                <a:latin typeface="Comic Sans MS" pitchFamily="66" charset="0"/>
              </a:rPr>
              <a:t>,care este mult mai predispus la cancer pulmonar si la alte boli.</a:t>
            </a:r>
          </a:p>
        </p:txBody>
      </p:sp>
      <p:pic>
        <p:nvPicPr>
          <p:cNvPr id="12291" name="Picture 5"/>
          <p:cNvPicPr>
            <a:picLocks noChangeAspect="1" noChangeArrowheads="1"/>
          </p:cNvPicPr>
          <p:nvPr/>
        </p:nvPicPr>
        <p:blipFill>
          <a:blip r:embed="rId4" cstate="print"/>
          <a:srcRect/>
          <a:stretch>
            <a:fillRect/>
          </a:stretch>
        </p:blipFill>
        <p:spPr bwMode="auto">
          <a:xfrm>
            <a:off x="468313" y="1412875"/>
            <a:ext cx="3743325" cy="2171700"/>
          </a:xfrm>
          <a:prstGeom prst="rect">
            <a:avLst/>
          </a:prstGeom>
          <a:noFill/>
          <a:ln w="9525">
            <a:noFill/>
            <a:miter lim="800000"/>
            <a:headEnd/>
            <a:tailEnd/>
          </a:ln>
        </p:spPr>
      </p:pic>
      <p:pic>
        <p:nvPicPr>
          <p:cNvPr id="12292" name="Picture 5" descr="Fumatul_si_cancerul_pulmonar_ro"/>
          <p:cNvPicPr>
            <a:picLocks noChangeAspect="1" noChangeArrowheads="1"/>
          </p:cNvPicPr>
          <p:nvPr/>
        </p:nvPicPr>
        <p:blipFill>
          <a:blip r:embed="rId5" cstate="print"/>
          <a:srcRect/>
          <a:stretch>
            <a:fillRect/>
          </a:stretch>
        </p:blipFill>
        <p:spPr bwMode="auto">
          <a:xfrm>
            <a:off x="5334000" y="3716338"/>
            <a:ext cx="3810000" cy="3048000"/>
          </a:xfrm>
          <a:prstGeom prst="rect">
            <a:avLst/>
          </a:prstGeom>
          <a:noFill/>
          <a:ln w="9525">
            <a:noFill/>
            <a:miter lim="800000"/>
            <a:headEnd/>
            <a:tailEnd/>
          </a:ln>
        </p:spPr>
      </p:pic>
      <p:sp>
        <p:nvSpPr>
          <p:cNvPr id="12293" name="Dreptunghi 13"/>
          <p:cNvSpPr>
            <a:spLocks noChangeArrowheads="1"/>
          </p:cNvSpPr>
          <p:nvPr/>
        </p:nvSpPr>
        <p:spPr bwMode="auto">
          <a:xfrm>
            <a:off x="4284663" y="1412875"/>
            <a:ext cx="4572000" cy="2289175"/>
          </a:xfrm>
          <a:prstGeom prst="rect">
            <a:avLst/>
          </a:prstGeom>
          <a:noFill/>
          <a:ln w="9525">
            <a:noFill/>
            <a:miter lim="800000"/>
            <a:headEnd/>
            <a:tailEnd/>
          </a:ln>
        </p:spPr>
        <p:txBody>
          <a:bodyPr>
            <a:spAutoFit/>
          </a:bodyPr>
          <a:lstStyle/>
          <a:p>
            <a:r>
              <a:rPr lang="ro-RO" sz="1800"/>
              <a:t> </a:t>
            </a:r>
            <a:r>
              <a:rPr lang="en-US" sz="1800" b="1"/>
              <a:t>Daca sunteti fumator si prezentati doua sau mai multe din urmatoarele simptome ar fi bine sa consultati medicul:</a:t>
            </a:r>
          </a:p>
          <a:p>
            <a:r>
              <a:rPr lang="en-US" sz="1800"/>
              <a:t> </a:t>
            </a:r>
            <a:r>
              <a:rPr lang="vi-VN" sz="1800"/>
              <a:t>Infecţii pulmonare repetate care nu răspund la antibiotice în decurs de trei</a:t>
            </a:r>
          </a:p>
          <a:p>
            <a:r>
              <a:rPr lang="vi-VN" sz="1800"/>
              <a:t>săptămâni</a:t>
            </a:r>
            <a:r>
              <a:rPr lang="en-US" sz="1800"/>
              <a:t>;</a:t>
            </a:r>
            <a:endParaRPr lang="vi-VN" sz="1800"/>
          </a:p>
          <a:p>
            <a:r>
              <a:rPr lang="ro-RO" sz="1800"/>
              <a:t> </a:t>
            </a:r>
          </a:p>
        </p:txBody>
      </p:sp>
      <p:sp>
        <p:nvSpPr>
          <p:cNvPr id="12294" name="Dreptunghi 14"/>
          <p:cNvSpPr>
            <a:spLocks noChangeArrowheads="1"/>
          </p:cNvSpPr>
          <p:nvPr/>
        </p:nvSpPr>
        <p:spPr bwMode="auto">
          <a:xfrm>
            <a:off x="323850" y="3789363"/>
            <a:ext cx="4572000" cy="2838450"/>
          </a:xfrm>
          <a:prstGeom prst="rect">
            <a:avLst/>
          </a:prstGeom>
          <a:noFill/>
          <a:ln w="9525">
            <a:noFill/>
            <a:miter lim="800000"/>
            <a:headEnd/>
            <a:tailEnd/>
          </a:ln>
        </p:spPr>
        <p:txBody>
          <a:bodyPr>
            <a:spAutoFit/>
          </a:bodyPr>
          <a:lstStyle/>
          <a:p>
            <a:r>
              <a:rPr lang="en-US" sz="1800"/>
              <a:t> </a:t>
            </a:r>
            <a:r>
              <a:rPr lang="vi-VN" sz="1800"/>
              <a:t>Creşterea intensităţii tusei</a:t>
            </a:r>
            <a:r>
              <a:rPr lang="en-US" sz="1800"/>
              <a:t>;</a:t>
            </a:r>
            <a:endParaRPr lang="vi-VN" sz="1800"/>
          </a:p>
          <a:p>
            <a:r>
              <a:rPr lang="ro-RO" sz="1800"/>
              <a:t> </a:t>
            </a:r>
            <a:r>
              <a:rPr lang="vi-VN" sz="1800"/>
              <a:t>Creşterea cantităţii de flegmă/spută pe care o produceţi</a:t>
            </a:r>
            <a:r>
              <a:rPr lang="en-US" sz="1800"/>
              <a:t>;</a:t>
            </a:r>
            <a:endParaRPr lang="ro-RO" sz="1800"/>
          </a:p>
          <a:p>
            <a:r>
              <a:rPr lang="en-US" sz="1800"/>
              <a:t> </a:t>
            </a:r>
            <a:r>
              <a:rPr lang="vi-VN" sz="1800"/>
              <a:t>Spută de culoare sângerie</a:t>
            </a:r>
            <a:r>
              <a:rPr lang="en-US" sz="1800"/>
              <a:t>;</a:t>
            </a:r>
            <a:endParaRPr lang="vi-VN" sz="1800"/>
          </a:p>
          <a:p>
            <a:r>
              <a:rPr lang="ro-RO" sz="1800"/>
              <a:t> </a:t>
            </a:r>
            <a:r>
              <a:rPr lang="vi-VN" sz="1800"/>
              <a:t>Pierderea vocii, deşi gâtul pare sănătos</a:t>
            </a:r>
            <a:r>
              <a:rPr lang="en-US" sz="1800"/>
              <a:t>;</a:t>
            </a:r>
            <a:endParaRPr lang="vi-VN" sz="1800"/>
          </a:p>
          <a:p>
            <a:r>
              <a:rPr lang="ro-RO" sz="1800"/>
              <a:t> Greutate în respiraţie</a:t>
            </a:r>
            <a:r>
              <a:rPr lang="en-US" sz="1800"/>
              <a:t>;</a:t>
            </a:r>
            <a:endParaRPr lang="ro-RO" sz="1800"/>
          </a:p>
          <a:p>
            <a:r>
              <a:rPr lang="ro-RO" sz="1800"/>
              <a:t> Dureri în piept</a:t>
            </a:r>
            <a:r>
              <a:rPr lang="en-US" sz="1800"/>
              <a:t>;</a:t>
            </a:r>
            <a:endParaRPr lang="ro-RO" sz="1800"/>
          </a:p>
          <a:p>
            <a:r>
              <a:rPr lang="ro-RO" sz="1800"/>
              <a:t> </a:t>
            </a:r>
            <a:r>
              <a:rPr lang="vi-VN" sz="1800"/>
              <a:t>Umflături faciale şi/sau în gât</a:t>
            </a:r>
            <a:r>
              <a:rPr lang="en-US" sz="1800"/>
              <a:t>;</a:t>
            </a:r>
            <a:endParaRPr lang="vi-VN" sz="1800"/>
          </a:p>
          <a:p>
            <a:r>
              <a:rPr lang="ro-RO" sz="1800"/>
              <a:t> </a:t>
            </a:r>
            <a:r>
              <a:rPr lang="vi-VN" sz="1800"/>
              <a:t>Pierdere în greutate / oboseală inexplicabilă</a:t>
            </a:r>
            <a:r>
              <a:rPr lang="en-US" sz="1800"/>
              <a:t>.</a:t>
            </a:r>
            <a:endParaRPr lang="ro-RO" sz="18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idx="4294967295"/>
          </p:nvPr>
        </p:nvSpPr>
        <p:spPr>
          <a:xfrm>
            <a:off x="457200" y="274638"/>
            <a:ext cx="8229600" cy="2146300"/>
          </a:xfrm>
        </p:spPr>
        <p:txBody>
          <a:bodyPr/>
          <a:lstStyle/>
          <a:p>
            <a:pPr algn="l" eaLnBrk="1" hangingPunct="1"/>
            <a:r>
              <a:rPr lang="ro-RO" sz="1800" smtClean="0">
                <a:latin typeface="Comic Sans MS" pitchFamily="66" charset="0"/>
              </a:rPr>
              <a:t>Efectele fumatului asupra sistemului respirator includ:</a:t>
            </a:r>
            <a:br>
              <a:rPr lang="ro-RO" sz="1800" smtClean="0">
                <a:latin typeface="Comic Sans MS" pitchFamily="66" charset="0"/>
              </a:rPr>
            </a:br>
            <a:r>
              <a:rPr lang="ro-RO" sz="1800" smtClean="0">
                <a:latin typeface="Comic Sans MS" pitchFamily="66" charset="0"/>
              </a:rPr>
              <a:t>- iritatia trahe</a:t>
            </a:r>
            <a:r>
              <a:rPr lang="en-US" sz="1800" smtClean="0">
                <a:latin typeface="Comic Sans MS" pitchFamily="66" charset="0"/>
              </a:rPr>
              <a:t>i</a:t>
            </a:r>
            <a:r>
              <a:rPr lang="ro-RO" sz="1800" smtClean="0">
                <a:latin typeface="Comic Sans MS" pitchFamily="66" charset="0"/>
              </a:rPr>
              <a:t>i si a laringelui</a:t>
            </a:r>
            <a:br>
              <a:rPr lang="ro-RO" sz="1800" smtClean="0">
                <a:latin typeface="Comic Sans MS" pitchFamily="66" charset="0"/>
              </a:rPr>
            </a:br>
            <a:r>
              <a:rPr lang="ro-RO" sz="1800" smtClean="0">
                <a:latin typeface="Comic Sans MS" pitchFamily="66" charset="0"/>
              </a:rPr>
              <a:t>- reduce functionar</a:t>
            </a:r>
            <a:r>
              <a:rPr lang="en-US" sz="1800" smtClean="0">
                <a:latin typeface="Comic Sans MS" pitchFamily="66" charset="0"/>
              </a:rPr>
              <a:t>ii</a:t>
            </a:r>
            <a:r>
              <a:rPr lang="ro-RO" sz="1800" smtClean="0">
                <a:latin typeface="Comic Sans MS" pitchFamily="66" charset="0"/>
              </a:rPr>
              <a:t> plamanilor si cauza</a:t>
            </a:r>
            <a:r>
              <a:rPr lang="en-US" sz="1800" smtClean="0">
                <a:latin typeface="Comic Sans MS" pitchFamily="66" charset="0"/>
              </a:rPr>
              <a:t>rea</a:t>
            </a:r>
            <a:r>
              <a:rPr lang="ro-RO" sz="1800" smtClean="0">
                <a:latin typeface="Comic Sans MS" pitchFamily="66" charset="0"/>
              </a:rPr>
              <a:t> insuficient</a:t>
            </a:r>
            <a:r>
              <a:rPr lang="en-US" sz="1800" smtClean="0">
                <a:latin typeface="Comic Sans MS" pitchFamily="66" charset="0"/>
              </a:rPr>
              <a:t>ei</a:t>
            </a:r>
            <a:r>
              <a:rPr lang="ro-RO" sz="1800" smtClean="0">
                <a:latin typeface="Comic Sans MS" pitchFamily="66" charset="0"/>
              </a:rPr>
              <a:t> respiratori</a:t>
            </a:r>
            <a:r>
              <a:rPr lang="en-US" sz="1800" smtClean="0">
                <a:latin typeface="Comic Sans MS" pitchFamily="66" charset="0"/>
              </a:rPr>
              <a:t>i</a:t>
            </a:r>
            <a:r>
              <a:rPr lang="ro-RO" sz="1800" smtClean="0">
                <a:latin typeface="Comic Sans MS" pitchFamily="66" charset="0"/>
              </a:rPr>
              <a:t> datorita umflarii si limitarii areajului plamanilor</a:t>
            </a:r>
            <a:br>
              <a:rPr lang="ro-RO" sz="1800" smtClean="0">
                <a:latin typeface="Comic Sans MS" pitchFamily="66" charset="0"/>
              </a:rPr>
            </a:br>
            <a:r>
              <a:rPr lang="ro-RO" sz="1800" smtClean="0">
                <a:latin typeface="Comic Sans MS" pitchFamily="66" charset="0"/>
              </a:rPr>
              <a:t>- cauzeaza mucozitate excesiva in pasajele plamanilor</a:t>
            </a:r>
            <a:br>
              <a:rPr lang="ro-RO" sz="1800" smtClean="0">
                <a:latin typeface="Comic Sans MS" pitchFamily="66" charset="0"/>
              </a:rPr>
            </a:br>
            <a:r>
              <a:rPr lang="ro-RO" sz="1800" smtClean="0">
                <a:latin typeface="Comic Sans MS" pitchFamily="66" charset="0"/>
              </a:rPr>
              <a:t>- incapacitatea plamanilor de a curata si elimina substantele otravitoare se transforma in iritatii ale plamanilor</a:t>
            </a:r>
          </a:p>
        </p:txBody>
      </p:sp>
      <p:sp>
        <p:nvSpPr>
          <p:cNvPr id="13315" name="Rectangle 5"/>
          <p:cNvSpPr>
            <a:spLocks noChangeArrowheads="1"/>
          </p:cNvSpPr>
          <p:nvPr/>
        </p:nvSpPr>
        <p:spPr bwMode="auto">
          <a:xfrm>
            <a:off x="611188" y="4292600"/>
            <a:ext cx="8064500" cy="2289175"/>
          </a:xfrm>
          <a:prstGeom prst="rect">
            <a:avLst/>
          </a:prstGeom>
          <a:noFill/>
          <a:ln w="9525">
            <a:noFill/>
            <a:miter lim="800000"/>
            <a:headEnd/>
            <a:tailEnd/>
          </a:ln>
        </p:spPr>
        <p:txBody>
          <a:bodyPr anchor="ctr">
            <a:spAutoFit/>
          </a:bodyPr>
          <a:lstStyle/>
          <a:p>
            <a:pPr eaLnBrk="0" hangingPunct="0"/>
            <a:r>
              <a:rPr lang="ro-RO" sz="1800"/>
              <a:t>Efectele fumului de tigara asupra sistemului circulator includ:</a:t>
            </a:r>
            <a:br>
              <a:rPr lang="ro-RO" sz="1800"/>
            </a:br>
            <a:r>
              <a:rPr lang="ro-RO" sz="1800"/>
              <a:t>- cresterea tensiunii arteriale si rata batailor inimii</a:t>
            </a:r>
            <a:br>
              <a:rPr lang="ro-RO" sz="1800"/>
            </a:br>
            <a:r>
              <a:rPr lang="ro-RO" sz="1800"/>
              <a:t>- strangerea vaselor de sange rezultand o scadere a temperaturii corpului</a:t>
            </a:r>
            <a:br>
              <a:rPr lang="ro-RO" sz="1800"/>
            </a:br>
            <a:r>
              <a:rPr lang="ro-RO" sz="1800"/>
              <a:t>- mai putin sange oxigenat in corp</a:t>
            </a:r>
            <a:br>
              <a:rPr lang="ro-RO" sz="1800"/>
            </a:br>
            <a:r>
              <a:rPr lang="ro-RO" sz="1800"/>
              <a:t>- sange aglutinant care este predispus la coagulare </a:t>
            </a:r>
            <a:br>
              <a:rPr lang="ro-RO" sz="1800"/>
            </a:br>
            <a:r>
              <a:rPr lang="ro-RO" sz="1800"/>
              <a:t>- vatamarea liniilor arteriale contribuind la artroscleroza (depuneri de grasime pe peretii arteriali)</a:t>
            </a:r>
            <a:br>
              <a:rPr lang="ro-RO" sz="1800"/>
            </a:br>
            <a:r>
              <a:rPr lang="ro-RO" sz="1800"/>
              <a:t>- cresterea riscului de infarct datorita blocajelor in circulatia sangelui</a:t>
            </a:r>
          </a:p>
        </p:txBody>
      </p:sp>
      <p:pic>
        <p:nvPicPr>
          <p:cNvPr id="13316" name="Picture 6" descr="embolismpulmonar"/>
          <p:cNvPicPr>
            <a:picLocks noChangeAspect="1" noChangeArrowheads="1"/>
          </p:cNvPicPr>
          <p:nvPr/>
        </p:nvPicPr>
        <p:blipFill>
          <a:blip r:embed="rId2" cstate="print"/>
          <a:srcRect/>
          <a:stretch>
            <a:fillRect/>
          </a:stretch>
        </p:blipFill>
        <p:spPr bwMode="auto">
          <a:xfrm>
            <a:off x="5076825" y="1989138"/>
            <a:ext cx="2070100" cy="23749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7" descr="252"/>
          <p:cNvPicPr>
            <a:picLocks noChangeAspect="1" noChangeArrowheads="1"/>
          </p:cNvPicPr>
          <p:nvPr/>
        </p:nvPicPr>
        <p:blipFill>
          <a:blip r:embed="rId2" cstate="print"/>
          <a:srcRect/>
          <a:stretch>
            <a:fillRect/>
          </a:stretch>
        </p:blipFill>
        <p:spPr bwMode="auto">
          <a:xfrm>
            <a:off x="5076825" y="981075"/>
            <a:ext cx="3810000" cy="3048000"/>
          </a:xfrm>
          <a:prstGeom prst="rect">
            <a:avLst/>
          </a:prstGeom>
          <a:noFill/>
          <a:ln w="9525">
            <a:noFill/>
            <a:miter lim="800000"/>
            <a:headEnd/>
            <a:tailEnd/>
          </a:ln>
        </p:spPr>
      </p:pic>
      <p:pic>
        <p:nvPicPr>
          <p:cNvPr id="14339" name="Picture 7" descr="aparatul_respirtor"/>
          <p:cNvPicPr>
            <a:picLocks noChangeAspect="1" noChangeArrowheads="1"/>
          </p:cNvPicPr>
          <p:nvPr/>
        </p:nvPicPr>
        <p:blipFill>
          <a:blip r:embed="rId3" cstate="print"/>
          <a:srcRect/>
          <a:stretch>
            <a:fillRect/>
          </a:stretch>
        </p:blipFill>
        <p:spPr bwMode="auto">
          <a:xfrm>
            <a:off x="684213" y="2133600"/>
            <a:ext cx="3752850" cy="2733675"/>
          </a:xfrm>
          <a:prstGeom prst="rect">
            <a:avLst/>
          </a:prstGeom>
          <a:noFill/>
          <a:ln w="9525">
            <a:noFill/>
            <a:miter lim="800000"/>
            <a:headEnd/>
            <a:tailEnd/>
          </a:ln>
        </p:spPr>
      </p:pic>
      <p:sp>
        <p:nvSpPr>
          <p:cNvPr id="14340" name="Rectangle 6"/>
          <p:cNvSpPr>
            <a:spLocks noChangeArrowheads="1"/>
          </p:cNvSpPr>
          <p:nvPr/>
        </p:nvSpPr>
        <p:spPr bwMode="auto">
          <a:xfrm>
            <a:off x="468313" y="333375"/>
            <a:ext cx="3960812" cy="2014538"/>
          </a:xfrm>
          <a:prstGeom prst="rect">
            <a:avLst/>
          </a:prstGeom>
          <a:noFill/>
          <a:ln w="9525">
            <a:noFill/>
            <a:miter lim="800000"/>
            <a:headEnd/>
            <a:tailEnd/>
          </a:ln>
        </p:spPr>
        <p:txBody>
          <a:bodyPr anchor="ctr">
            <a:spAutoFit/>
          </a:bodyPr>
          <a:lstStyle/>
          <a:p>
            <a:pPr algn="ctr" eaLnBrk="0" hangingPunct="0"/>
            <a:r>
              <a:rPr lang="ro-RO" sz="1800" b="1"/>
              <a:t>Pneumonia</a:t>
            </a:r>
            <a:r>
              <a:rPr lang="ro-RO" sz="1800"/>
              <a:t>,o boală cu denumirea populară </a:t>
            </a:r>
            <a:r>
              <a:rPr lang="ro-RO" sz="1800" i="1"/>
              <a:t>aprinderea de plămân</a:t>
            </a:r>
            <a:r>
              <a:rPr lang="en-US" sz="1800" i="1"/>
              <a:t>i</a:t>
            </a:r>
            <a:r>
              <a:rPr lang="ro-RO" sz="1800"/>
              <a:t>,poate avea o formă acută sau cronică (de durată) ce se manifestă prin inflamația căilor pulmonare sau a țesutului pulmonar.</a:t>
            </a:r>
            <a:br>
              <a:rPr lang="ro-RO" sz="1800"/>
            </a:br>
            <a:endParaRPr lang="ro-RO" sz="1800"/>
          </a:p>
        </p:txBody>
      </p:sp>
      <p:sp>
        <p:nvSpPr>
          <p:cNvPr id="14341" name="Rectangle 7"/>
          <p:cNvSpPr>
            <a:spLocks noChangeArrowheads="1"/>
          </p:cNvSpPr>
          <p:nvPr/>
        </p:nvSpPr>
        <p:spPr bwMode="auto">
          <a:xfrm>
            <a:off x="468313" y="4581525"/>
            <a:ext cx="8353425" cy="2563813"/>
          </a:xfrm>
          <a:prstGeom prst="rect">
            <a:avLst/>
          </a:prstGeom>
          <a:noFill/>
          <a:ln w="9525">
            <a:noFill/>
            <a:miter lim="800000"/>
            <a:headEnd/>
            <a:tailEnd/>
          </a:ln>
        </p:spPr>
        <p:txBody>
          <a:bodyPr anchor="ctr">
            <a:spAutoFit/>
          </a:bodyPr>
          <a:lstStyle/>
          <a:p>
            <a:pPr algn="ctr"/>
            <a:endParaRPr lang="ro-RO" sz="1800">
              <a:latin typeface="Arial" pitchFamily="34" charset="0"/>
            </a:endParaRPr>
          </a:p>
          <a:p>
            <a:pPr algn="ctr"/>
            <a:r>
              <a:rPr lang="ro-RO" sz="1800" b="1"/>
              <a:t>Pneumonia</a:t>
            </a:r>
            <a:r>
              <a:rPr lang="ro-RO" sz="1800" b="1" i="1"/>
              <a:t> </a:t>
            </a:r>
            <a:r>
              <a:rPr lang="ro-RO" sz="1800" b="1"/>
              <a:t>lobară/alveolară</a:t>
            </a:r>
            <a:r>
              <a:rPr lang="ro-RO" sz="1800"/>
              <a:t> cu un debut acut cu febră, tuse, frisoane, valorile sanguine (VSH crescut, leucocitotă), fiind produse de Pneumococi (Streptococcus pneumoniae), ca și de Stafilococi sau Klebsiella, Pseudomonas și Proteus. </a:t>
            </a:r>
          </a:p>
          <a:p>
            <a:pPr algn="ctr"/>
            <a:r>
              <a:rPr lang="ro-RO" sz="1800" b="1"/>
              <a:t>Pneumonia interstițială</a:t>
            </a:r>
            <a:r>
              <a:rPr lang="ro-RO" sz="1800"/>
              <a:t> apare insidios, febră mai redusă, frecvent poate fi însoțită de cefalee și dureri ale articulațiilor, germenii cauzali fiind Chlamidii, Rickettsii, Micoplasme și bacterii din grupa Legionella.</a:t>
            </a:r>
          </a:p>
          <a:p>
            <a:pPr algn="ctr" eaLnBrk="0" hangingPunct="0"/>
            <a:endParaRPr lang="ro-RO" sz="18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5"/>
          <p:cNvSpPr>
            <a:spLocks noChangeArrowheads="1"/>
          </p:cNvSpPr>
          <p:nvPr/>
        </p:nvSpPr>
        <p:spPr bwMode="auto">
          <a:xfrm>
            <a:off x="179388" y="196850"/>
            <a:ext cx="6769100" cy="2014538"/>
          </a:xfrm>
          <a:prstGeom prst="rect">
            <a:avLst/>
          </a:prstGeom>
          <a:noFill/>
          <a:ln w="9525">
            <a:noFill/>
            <a:miter lim="800000"/>
            <a:headEnd/>
            <a:tailEnd/>
          </a:ln>
        </p:spPr>
        <p:txBody>
          <a:bodyPr anchor="ctr">
            <a:spAutoFit/>
          </a:bodyPr>
          <a:lstStyle/>
          <a:p>
            <a:pPr eaLnBrk="0" hangingPunct="0"/>
            <a:r>
              <a:rPr lang="en-US" sz="1800" b="1"/>
              <a:t>	</a:t>
            </a:r>
            <a:r>
              <a:rPr lang="ro-RO" sz="1800" b="1"/>
              <a:t>Astmul bronșic</a:t>
            </a:r>
            <a:r>
              <a:rPr lang="ro-RO" sz="1800"/>
              <a:t> este o boală inflamatorie cronică a căilor respiratorii pe fondul unei hiperreactivități bronșice preexistente, care se manifestă prin episoade recurente de obstrucție bronșică (prin inflamație bronșică, bronhoconstricție și hipersecreție de mucus), reversibilă (spontan sau sub tratament), cu limitarea fluxului de aer care pătrunde în plămâni.</a:t>
            </a:r>
          </a:p>
        </p:txBody>
      </p:sp>
      <p:sp>
        <p:nvSpPr>
          <p:cNvPr id="15363" name="Rectangle 7"/>
          <p:cNvSpPr>
            <a:spLocks noChangeArrowheads="1"/>
          </p:cNvSpPr>
          <p:nvPr/>
        </p:nvSpPr>
        <p:spPr bwMode="auto">
          <a:xfrm>
            <a:off x="3392488" y="2133600"/>
            <a:ext cx="5751512" cy="2014538"/>
          </a:xfrm>
          <a:prstGeom prst="rect">
            <a:avLst/>
          </a:prstGeom>
          <a:noFill/>
          <a:ln w="9525">
            <a:noFill/>
            <a:miter lim="800000"/>
            <a:headEnd/>
            <a:tailEnd/>
          </a:ln>
        </p:spPr>
        <p:txBody>
          <a:bodyPr anchor="ctr">
            <a:spAutoFit/>
          </a:bodyPr>
          <a:lstStyle/>
          <a:p>
            <a:pPr eaLnBrk="0" hangingPunct="0"/>
            <a:r>
              <a:rPr lang="en-US" sz="1800"/>
              <a:t>Factorii declansatori ai crizei de astm sunt:</a:t>
            </a:r>
          </a:p>
          <a:p>
            <a:pPr eaLnBrk="0" hangingPunct="0"/>
            <a:r>
              <a:rPr lang="ro-RO" sz="1800"/>
              <a:t>- aer rece si uscat; </a:t>
            </a:r>
            <a:br>
              <a:rPr lang="ro-RO" sz="1800"/>
            </a:br>
            <a:r>
              <a:rPr lang="ro-RO" sz="1800"/>
              <a:t>- efort fizic; </a:t>
            </a:r>
            <a:br>
              <a:rPr lang="ro-RO" sz="1800"/>
            </a:br>
            <a:r>
              <a:rPr lang="ro-RO" sz="1800"/>
              <a:t>- fumul de tigara (inclusiv cel din expunerea pasiva); </a:t>
            </a:r>
            <a:br>
              <a:rPr lang="ro-RO" sz="1800"/>
            </a:br>
            <a:r>
              <a:rPr lang="ro-RO" sz="1800"/>
              <a:t>- poluarea; </a:t>
            </a:r>
            <a:br>
              <a:rPr lang="ro-RO" sz="1800"/>
            </a:br>
            <a:r>
              <a:rPr lang="ro-RO" sz="1800"/>
              <a:t>- stresul; </a:t>
            </a:r>
            <a:br>
              <a:rPr lang="ro-RO" sz="1800"/>
            </a:br>
            <a:r>
              <a:rPr lang="ro-RO" sz="1800"/>
              <a:t>- infectii ale cailor respiratorii (guturai, gripa).</a:t>
            </a:r>
          </a:p>
        </p:txBody>
      </p:sp>
      <p:sp>
        <p:nvSpPr>
          <p:cNvPr id="15364" name="Rectangle 9"/>
          <p:cNvSpPr>
            <a:spLocks noChangeArrowheads="1"/>
          </p:cNvSpPr>
          <p:nvPr/>
        </p:nvSpPr>
        <p:spPr bwMode="auto">
          <a:xfrm>
            <a:off x="684213" y="4221163"/>
            <a:ext cx="3859212" cy="1465262"/>
          </a:xfrm>
          <a:prstGeom prst="rect">
            <a:avLst/>
          </a:prstGeom>
          <a:noFill/>
          <a:ln w="9525">
            <a:noFill/>
            <a:miter lim="800000"/>
            <a:headEnd/>
            <a:tailEnd/>
          </a:ln>
        </p:spPr>
        <p:txBody>
          <a:bodyPr wrap="none" anchor="ctr">
            <a:spAutoFit/>
          </a:bodyPr>
          <a:lstStyle/>
          <a:p>
            <a:pPr eaLnBrk="0" hangingPunct="0"/>
            <a:r>
              <a:rPr lang="ro-RO" sz="1800"/>
              <a:t>Tratamentul astmului consta in: </a:t>
            </a:r>
            <a:br>
              <a:rPr lang="ro-RO" sz="1800"/>
            </a:br>
            <a:r>
              <a:rPr lang="ro-RO" sz="1800"/>
              <a:t>- evitarea inhalarii de alergeni </a:t>
            </a:r>
            <a:br>
              <a:rPr lang="ro-RO" sz="1800"/>
            </a:br>
            <a:r>
              <a:rPr lang="ro-RO" sz="1800"/>
              <a:t>- tratamentul inflamatiei bronsice </a:t>
            </a:r>
            <a:br>
              <a:rPr lang="ro-RO" sz="1800"/>
            </a:br>
            <a:r>
              <a:rPr lang="ro-RO" sz="1800"/>
              <a:t>- tratamentul spasmului bronsic. </a:t>
            </a:r>
            <a:br>
              <a:rPr lang="ro-RO" sz="1800"/>
            </a:br>
            <a:endParaRPr lang="ro-RO" sz="1800"/>
          </a:p>
        </p:txBody>
      </p:sp>
      <p:sp>
        <p:nvSpPr>
          <p:cNvPr id="15365" name="Rectangle 10"/>
          <p:cNvSpPr>
            <a:spLocks noChangeArrowheads="1"/>
          </p:cNvSpPr>
          <p:nvPr/>
        </p:nvSpPr>
        <p:spPr bwMode="auto">
          <a:xfrm>
            <a:off x="155575" y="5541963"/>
            <a:ext cx="8988425" cy="915987"/>
          </a:xfrm>
          <a:prstGeom prst="rect">
            <a:avLst/>
          </a:prstGeom>
          <a:noFill/>
          <a:ln w="9525">
            <a:noFill/>
            <a:miter lim="800000"/>
            <a:headEnd/>
            <a:tailEnd/>
          </a:ln>
        </p:spPr>
        <p:txBody>
          <a:bodyPr anchor="ctr">
            <a:spAutoFit/>
          </a:bodyPr>
          <a:lstStyle/>
          <a:p>
            <a:pPr eaLnBrk="0" hangingPunct="0"/>
            <a:r>
              <a:rPr lang="ro-RO" sz="1800"/>
              <a:t>In practica, evitarea alergenilor consta mai ales in inlaturarea animalelor care provoaca reactii alergice, folosirea unei huse pentru saltea precum si alte masuri pentru reducerea cantitatii de praf in camera. </a:t>
            </a:r>
          </a:p>
        </p:txBody>
      </p:sp>
      <p:pic>
        <p:nvPicPr>
          <p:cNvPr id="15366" name="Picture 12" descr="Astmul bronsic"/>
          <p:cNvPicPr>
            <a:picLocks noChangeAspect="1" noChangeArrowheads="1"/>
          </p:cNvPicPr>
          <p:nvPr/>
        </p:nvPicPr>
        <p:blipFill>
          <a:blip r:embed="rId2" cstate="print"/>
          <a:srcRect/>
          <a:stretch>
            <a:fillRect/>
          </a:stretch>
        </p:blipFill>
        <p:spPr bwMode="auto">
          <a:xfrm>
            <a:off x="611188" y="2133600"/>
            <a:ext cx="2735262" cy="2187575"/>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5" descr="prim ajutor 1"/>
          <p:cNvPicPr>
            <a:picLocks noChangeAspect="1" noChangeArrowheads="1"/>
          </p:cNvPicPr>
          <p:nvPr/>
        </p:nvPicPr>
        <p:blipFill>
          <a:blip r:embed="rId2" cstate="print"/>
          <a:srcRect/>
          <a:stretch>
            <a:fillRect/>
          </a:stretch>
        </p:blipFill>
        <p:spPr bwMode="auto">
          <a:xfrm>
            <a:off x="0" y="0"/>
            <a:ext cx="4762500" cy="3171825"/>
          </a:xfrm>
          <a:prstGeom prst="rect">
            <a:avLst/>
          </a:prstGeom>
          <a:noFill/>
          <a:ln w="9525">
            <a:noFill/>
            <a:miter lim="800000"/>
            <a:headEnd/>
            <a:tailEnd/>
          </a:ln>
        </p:spPr>
      </p:pic>
      <p:pic>
        <p:nvPicPr>
          <p:cNvPr id="16387" name="Picture 6" descr="prim ajutor 2"/>
          <p:cNvPicPr>
            <a:picLocks noChangeAspect="1" noChangeArrowheads="1"/>
          </p:cNvPicPr>
          <p:nvPr/>
        </p:nvPicPr>
        <p:blipFill>
          <a:blip r:embed="rId3" cstate="print"/>
          <a:srcRect/>
          <a:stretch>
            <a:fillRect/>
          </a:stretch>
        </p:blipFill>
        <p:spPr bwMode="auto">
          <a:xfrm>
            <a:off x="4859338" y="3644900"/>
            <a:ext cx="3810000" cy="2857500"/>
          </a:xfrm>
          <a:prstGeom prst="rect">
            <a:avLst/>
          </a:prstGeom>
          <a:noFill/>
          <a:ln w="9525">
            <a:noFill/>
            <a:miter lim="800000"/>
            <a:headEnd/>
            <a:tailEnd/>
          </a:ln>
        </p:spPr>
      </p:pic>
      <p:sp>
        <p:nvSpPr>
          <p:cNvPr id="16388" name="Text Box 7"/>
          <p:cNvSpPr txBox="1">
            <a:spLocks noChangeArrowheads="1"/>
          </p:cNvSpPr>
          <p:nvPr/>
        </p:nvSpPr>
        <p:spPr bwMode="auto">
          <a:xfrm>
            <a:off x="4356100" y="692150"/>
            <a:ext cx="4419600" cy="366713"/>
          </a:xfrm>
          <a:prstGeom prst="rect">
            <a:avLst/>
          </a:prstGeom>
          <a:noFill/>
          <a:ln w="9525">
            <a:noFill/>
            <a:miter lim="800000"/>
            <a:headEnd/>
            <a:tailEnd/>
          </a:ln>
        </p:spPr>
        <p:txBody>
          <a:bodyPr wrap="none">
            <a:spAutoFit/>
          </a:bodyPr>
          <a:lstStyle/>
          <a:p>
            <a:r>
              <a:rPr lang="ro-RO" sz="1800"/>
              <a:t>Iata doi pasi simpli pentru primul ajutor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title" idx="4294967295"/>
          </p:nvPr>
        </p:nvSpPr>
        <p:spPr/>
        <p:txBody>
          <a:bodyPr/>
          <a:lstStyle/>
          <a:p>
            <a:pPr eaLnBrk="1" hangingPunct="1"/>
            <a:r>
              <a:rPr lang="en-US" sz="1800" b="1" smtClean="0">
                <a:latin typeface="Comic Sans MS" pitchFamily="66" charset="0"/>
              </a:rPr>
              <a:t>Datorita schimbului de gaze realizat la nivelul membranei alveolo-capilare, Autobuzul nostru Magic a patruns in </a:t>
            </a:r>
            <a:r>
              <a:rPr lang="en-US" sz="1800" b="1" smtClean="0">
                <a:latin typeface="Comic Sans MS" pitchFamily="66" charset="0"/>
                <a:hlinkClick r:id="rId2" action="ppaction://hlinkfile"/>
              </a:rPr>
              <a:t>sistemul circulator</a:t>
            </a:r>
            <a:r>
              <a:rPr lang="en-US" sz="1800" b="1" smtClean="0">
                <a:latin typeface="Comic Sans MS" pitchFamily="66" charset="0"/>
              </a:rPr>
              <a:t>.</a:t>
            </a:r>
            <a:endParaRPr lang="ro-RO" sz="1800" b="1" smtClean="0">
              <a:latin typeface="Comic Sans MS" pitchFamily="66" charset="0"/>
            </a:endParaRPr>
          </a:p>
        </p:txBody>
      </p:sp>
      <p:graphicFrame>
        <p:nvGraphicFramePr>
          <p:cNvPr id="17417" name="Group 9"/>
          <p:cNvGraphicFramePr>
            <a:graphicFrameLocks noGrp="1"/>
          </p:cNvGraphicFramePr>
          <p:nvPr>
            <p:ph idx="4294967295"/>
          </p:nvPr>
        </p:nvGraphicFramePr>
        <p:xfrm>
          <a:off x="457200" y="1600200"/>
          <a:ext cx="8229600" cy="2803525"/>
        </p:xfrm>
        <a:graphic>
          <a:graphicData uri="http://schemas.openxmlformats.org/drawingml/2006/table">
            <a:tbl>
              <a:tblPr/>
              <a:tblGrid>
                <a:gridCol w="8229600"/>
              </a:tblGrid>
              <a:tr h="2730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o-RO" sz="2000" b="1" i="0" u="none" strike="noStrike" cap="none" normalizeH="0" baseline="0" smtClean="0">
                          <a:ln>
                            <a:noFill/>
                          </a:ln>
                          <a:solidFill>
                            <a:schemeClr val="tx1"/>
                          </a:solidFill>
                          <a:effectLst/>
                          <a:latin typeface="Comic Sans MS" pitchFamily="66" charset="0"/>
                          <a:cs typeface="Arial" pitchFamily="34" charset="0"/>
                        </a:rPr>
                        <a:t>Vasele de sânge</a:t>
                      </a:r>
                    </a:p>
                  </a:txBody>
                  <a:tcPr anchor="ctr" horzOverflow="overflow">
                    <a:lnL>
                      <a:noFill/>
                    </a:lnL>
                    <a:lnR>
                      <a:noFill/>
                    </a:lnR>
                    <a:lnT>
                      <a:noFill/>
                    </a:lnT>
                    <a:lnB>
                      <a:noFill/>
                    </a:lnB>
                    <a:lnTlToBr>
                      <a:noFill/>
                    </a:lnTlToBr>
                    <a:lnBlToTr>
                      <a:noFill/>
                    </a:lnBlToTr>
                    <a:noFill/>
                  </a:tcPr>
                </a:tc>
              </a:tr>
              <a:tr h="12684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o-RO" sz="1200" b="0" i="0" u="none" strike="noStrike" cap="none" normalizeH="0" baseline="0" smtClean="0">
                          <a:ln>
                            <a:noFill/>
                          </a:ln>
                          <a:solidFill>
                            <a:schemeClr val="tx1"/>
                          </a:solidFill>
                          <a:effectLst/>
                          <a:latin typeface=" sans-serif"/>
                          <a:cs typeface="Arial" pitchFamily="34" charset="0"/>
                        </a:rPr>
                        <a:t/>
                      </a:r>
                      <a:br>
                        <a:rPr kumimoji="0" lang="ro-RO" sz="1200" b="0" i="0" u="none" strike="noStrike" cap="none" normalizeH="0" baseline="0" smtClean="0">
                          <a:ln>
                            <a:noFill/>
                          </a:ln>
                          <a:solidFill>
                            <a:schemeClr val="tx1"/>
                          </a:solidFill>
                          <a:effectLst/>
                          <a:latin typeface=" sans-serif"/>
                          <a:cs typeface="Arial" pitchFamily="34" charset="0"/>
                        </a:rPr>
                      </a:br>
                      <a:r>
                        <a:rPr kumimoji="0" lang="ro-RO" sz="1800" b="0" i="0" u="none" strike="noStrike" cap="none" normalizeH="0" baseline="0" smtClean="0">
                          <a:ln>
                            <a:noFill/>
                          </a:ln>
                          <a:solidFill>
                            <a:schemeClr val="tx1"/>
                          </a:solidFill>
                          <a:effectLst/>
                          <a:latin typeface="Arial" pitchFamily="34" charset="0"/>
                          <a:cs typeface="Arial" pitchFamily="34" charset="0"/>
                        </a:rPr>
                        <a:t>  </a:t>
                      </a:r>
                      <a:r>
                        <a:rPr kumimoji="0" lang="ro-RO" sz="2000" b="0" i="0" u="none" strike="noStrike" cap="none" normalizeH="0" baseline="0" smtClean="0">
                          <a:ln>
                            <a:noFill/>
                          </a:ln>
                          <a:solidFill>
                            <a:schemeClr val="tx1"/>
                          </a:solidFill>
                          <a:effectLst/>
                          <a:latin typeface="Comic Sans MS" pitchFamily="66" charset="0"/>
                          <a:cs typeface="Arial" pitchFamily="34" charset="0"/>
                        </a:rPr>
                        <a:t>Vasele de sânge mari (artere, vene), mici (capilare) sau intermediare (arteriole, venule), străbat întreg corpul, transportând prin ele substanţe esenţiale pentru viaţă. După conţinutul sângelui în gaze precum şi în alte substanţe, circulaţia are două componente majore, una arterială şi cealaltă venoasă.</a:t>
                      </a:r>
                      <a:br>
                        <a:rPr kumimoji="0" lang="ro-RO" sz="2000" b="0" i="0" u="none" strike="noStrike" cap="none" normalizeH="0" baseline="0" smtClean="0">
                          <a:ln>
                            <a:noFill/>
                          </a:ln>
                          <a:solidFill>
                            <a:schemeClr val="tx1"/>
                          </a:solidFill>
                          <a:effectLst/>
                          <a:latin typeface="Comic Sans MS" pitchFamily="66" charset="0"/>
                          <a:cs typeface="Arial" pitchFamily="34" charset="0"/>
                        </a:rPr>
                      </a:br>
                      <a:r>
                        <a:rPr kumimoji="0" lang="ro-RO" sz="2000" b="0" i="0" u="none" strike="noStrike" cap="none" normalizeH="0" baseline="0" smtClean="0">
                          <a:ln>
                            <a:noFill/>
                          </a:ln>
                          <a:solidFill>
                            <a:schemeClr val="tx1"/>
                          </a:solidFill>
                          <a:effectLst/>
                          <a:latin typeface="Comic Sans MS" pitchFamily="66" charset="0"/>
                          <a:cs typeface="Arial" pitchFamily="34" charset="0"/>
                        </a:rPr>
                        <a:t/>
                      </a:r>
                      <a:br>
                        <a:rPr kumimoji="0" lang="ro-RO" sz="2000" b="0" i="0" u="none" strike="noStrike" cap="none" normalizeH="0" baseline="0" smtClean="0">
                          <a:ln>
                            <a:noFill/>
                          </a:ln>
                          <a:solidFill>
                            <a:schemeClr val="tx1"/>
                          </a:solidFill>
                          <a:effectLst/>
                          <a:latin typeface="Comic Sans MS" pitchFamily="66" charset="0"/>
                          <a:cs typeface="Arial" pitchFamily="34" charset="0"/>
                        </a:rPr>
                      </a:br>
                      <a:endParaRPr kumimoji="0" lang="ro-RO" sz="2000" b="0" i="0" u="none" strike="noStrike" cap="none" normalizeH="0" baseline="0" smtClean="0">
                        <a:ln>
                          <a:noFill/>
                        </a:ln>
                        <a:solidFill>
                          <a:schemeClr val="tx1"/>
                        </a:solidFill>
                        <a:effectLst/>
                        <a:latin typeface="Comic Sans MS" pitchFamily="66" charset="0"/>
                        <a:cs typeface="Arial" pitchFamily="34" charset="0"/>
                      </a:endParaRPr>
                    </a:p>
                  </a:txBody>
                  <a:tcPr anchor="ctr" horzOverflow="overflow">
                    <a:lnL>
                      <a:noFill/>
                    </a:lnL>
                    <a:lnR>
                      <a:noFill/>
                    </a:lnR>
                    <a:lnT>
                      <a:noFill/>
                    </a:lnT>
                    <a:lnB>
                      <a:noFill/>
                    </a:lnB>
                    <a:lnTlToBr>
                      <a:noFill/>
                    </a:lnTlToBr>
                    <a:lnBlToTr>
                      <a:noFill/>
                    </a:lnBlToTr>
                    <a:noFill/>
                  </a:tcPr>
                </a:tc>
              </a:tr>
            </a:tbl>
          </a:graphicData>
        </a:graphic>
      </p:graphicFrame>
      <p:pic>
        <p:nvPicPr>
          <p:cNvPr id="17414" name="Picture 27" descr="sange"/>
          <p:cNvPicPr>
            <a:picLocks noChangeAspect="1" noChangeArrowheads="1"/>
          </p:cNvPicPr>
          <p:nvPr/>
        </p:nvPicPr>
        <p:blipFill>
          <a:blip r:embed="rId3" cstate="print"/>
          <a:srcRect/>
          <a:stretch>
            <a:fillRect/>
          </a:stretch>
        </p:blipFill>
        <p:spPr bwMode="auto">
          <a:xfrm>
            <a:off x="971550" y="4005263"/>
            <a:ext cx="3024188" cy="2419350"/>
          </a:xfrm>
          <a:prstGeom prst="rect">
            <a:avLst/>
          </a:prstGeom>
          <a:noFill/>
          <a:ln w="9525">
            <a:noFill/>
            <a:miter lim="800000"/>
            <a:headEnd/>
            <a:tailEnd/>
          </a:ln>
        </p:spPr>
      </p:pic>
      <p:pic>
        <p:nvPicPr>
          <p:cNvPr id="17415" name="Picture 29" descr="Principalele vase de sânge"/>
          <p:cNvPicPr>
            <a:picLocks noChangeAspect="1" noChangeArrowheads="1"/>
          </p:cNvPicPr>
          <p:nvPr/>
        </p:nvPicPr>
        <p:blipFill>
          <a:blip r:embed="rId4" cstate="print"/>
          <a:srcRect/>
          <a:stretch>
            <a:fillRect/>
          </a:stretch>
        </p:blipFill>
        <p:spPr bwMode="auto">
          <a:xfrm>
            <a:off x="4643438" y="4005263"/>
            <a:ext cx="3600450" cy="2398712"/>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u 3"/>
          <p:cNvSpPr>
            <a:spLocks noGrp="1"/>
          </p:cNvSpPr>
          <p:nvPr>
            <p:ph type="title" idx="4294967295"/>
          </p:nvPr>
        </p:nvSpPr>
        <p:spPr>
          <a:xfrm>
            <a:off x="539750" y="836613"/>
            <a:ext cx="8229600" cy="4449762"/>
          </a:xfrm>
        </p:spPr>
        <p:txBody>
          <a:bodyPr/>
          <a:lstStyle/>
          <a:p>
            <a:pPr eaLnBrk="1" hangingPunct="1"/>
            <a:r>
              <a:rPr lang="vi-VN" sz="2000" b="1" smtClean="0">
                <a:latin typeface="Comic Sans MS" pitchFamily="66" charset="0"/>
                <a:cs typeface="Arabic Typesetting" pitchFamily="66" charset="-78"/>
              </a:rPr>
              <a:t>Circula</a:t>
            </a:r>
            <a:r>
              <a:rPr lang="ro-RO" sz="2000" b="1" smtClean="0">
                <a:latin typeface="Comic Sans MS" pitchFamily="66" charset="0"/>
                <a:cs typeface="Arabic Typesetting" pitchFamily="66" charset="-78"/>
              </a:rPr>
              <a:t>t</a:t>
            </a:r>
            <a:r>
              <a:rPr lang="vi-VN" sz="2000" b="1" smtClean="0">
                <a:latin typeface="Comic Sans MS" pitchFamily="66" charset="0"/>
                <a:cs typeface="Arabic Typesetting" pitchFamily="66" charset="-78"/>
              </a:rPr>
              <a:t>ia arterială</a:t>
            </a:r>
            <a:br>
              <a:rPr lang="vi-VN" sz="2000" b="1" smtClean="0">
                <a:latin typeface="Comic Sans MS" pitchFamily="66" charset="0"/>
                <a:cs typeface="Arabic Typesetting" pitchFamily="66" charset="-78"/>
              </a:rPr>
            </a:br>
            <a:r>
              <a:rPr lang="vi-VN" sz="2000" smtClean="0">
                <a:latin typeface="Comic Sans MS" pitchFamily="66" charset="0"/>
                <a:cs typeface="Arabic Typesetting" pitchFamily="66" charset="-78"/>
              </a:rPr>
              <a:t/>
            </a:r>
            <a:br>
              <a:rPr lang="vi-VN" sz="2000" smtClean="0">
                <a:latin typeface="Comic Sans MS" pitchFamily="66" charset="0"/>
                <a:cs typeface="Arabic Typesetting" pitchFamily="66" charset="-78"/>
              </a:rPr>
            </a:br>
            <a:r>
              <a:rPr lang="vi-VN" sz="2000" smtClean="0">
                <a:latin typeface="Comic Sans MS" pitchFamily="66" charset="0"/>
                <a:cs typeface="Arabic Typesetting" pitchFamily="66" charset="-78"/>
              </a:rPr>
              <a:t>  Arterele sunt canale mari prin care circulă sângele de la inimă spre </a:t>
            </a:r>
            <a:r>
              <a:rPr lang="ro-RO" sz="2000" smtClean="0">
                <a:latin typeface="Comic Sans MS" pitchFamily="66" charset="0"/>
                <a:cs typeface="Arabic Typesetting" pitchFamily="66" charset="-78"/>
              </a:rPr>
              <a:t>t</a:t>
            </a:r>
            <a:r>
              <a:rPr lang="vi-VN" sz="2000" smtClean="0">
                <a:latin typeface="Comic Sans MS" pitchFamily="66" charset="0"/>
                <a:cs typeface="Arabic Typesetting" pitchFamily="66" charset="-78"/>
              </a:rPr>
              <a:t>esuturi. Aorta este vasul principal ce pleacă din ventriculul stâng al inimii , ramificându-se apoi în deriva</a:t>
            </a:r>
            <a:r>
              <a:rPr lang="ro-RO" sz="2000" smtClean="0">
                <a:latin typeface="Comic Sans MS" pitchFamily="66" charset="0"/>
                <a:cs typeface="Arabic Typesetting" pitchFamily="66" charset="-78"/>
              </a:rPr>
              <a:t>t</a:t>
            </a:r>
            <a:r>
              <a:rPr lang="vi-VN" sz="2000" smtClean="0">
                <a:latin typeface="Comic Sans MS" pitchFamily="66" charset="0"/>
                <a:cs typeface="Arabic Typesetting" pitchFamily="66" charset="-78"/>
              </a:rPr>
              <a:t>ii cu calibrul din ce în ce mai mic (arteriole, capilare). Arterele </a:t>
            </a:r>
            <a:r>
              <a:rPr lang="ro-RO" sz="2000" smtClean="0">
                <a:latin typeface="Comic Sans MS" pitchFamily="66" charset="0"/>
                <a:cs typeface="Arabic Typesetting" pitchFamily="66" charset="-78"/>
              </a:rPr>
              <a:t>s</a:t>
            </a:r>
            <a:r>
              <a:rPr lang="vi-VN" sz="2000" smtClean="0">
                <a:latin typeface="Comic Sans MS" pitchFamily="66" charset="0"/>
                <a:cs typeface="Arabic Typesetting" pitchFamily="66" charset="-78"/>
              </a:rPr>
              <a:t>i arteriolele pornite din aortă descriu circula</a:t>
            </a:r>
            <a:r>
              <a:rPr lang="ro-RO" sz="2000" smtClean="0">
                <a:latin typeface="Comic Sans MS" pitchFamily="66" charset="0"/>
                <a:cs typeface="Arabic Typesetting" pitchFamily="66" charset="-78"/>
              </a:rPr>
              <a:t>t</a:t>
            </a:r>
            <a:r>
              <a:rPr lang="vi-VN" sz="2000" smtClean="0">
                <a:latin typeface="Comic Sans MS" pitchFamily="66" charset="0"/>
                <a:cs typeface="Arabic Typesetting" pitchFamily="66" charset="-78"/>
              </a:rPr>
              <a:t>ia arterială mare. Artera pulmonară, pleacă din ventriculul drept </a:t>
            </a:r>
            <a:r>
              <a:rPr lang="ro-RO" sz="2000" smtClean="0">
                <a:latin typeface="Comic Sans MS" pitchFamily="66" charset="0"/>
                <a:cs typeface="Arabic Typesetting" pitchFamily="66" charset="-78"/>
              </a:rPr>
              <a:t>s</a:t>
            </a:r>
            <a:r>
              <a:rPr lang="vi-VN" sz="2000" smtClean="0">
                <a:latin typeface="Comic Sans MS" pitchFamily="66" charset="0"/>
                <a:cs typeface="Arabic Typesetting" pitchFamily="66" charset="-78"/>
              </a:rPr>
              <a:t>i transportă sânge venos spre plămâni, fiind componenta arterială principală a circula</a:t>
            </a:r>
            <a:r>
              <a:rPr lang="ro-RO" sz="2000" smtClean="0">
                <a:latin typeface="Comic Sans MS" pitchFamily="66" charset="0"/>
                <a:cs typeface="Arabic Typesetting" pitchFamily="66" charset="-78"/>
              </a:rPr>
              <a:t>t</a:t>
            </a:r>
            <a:r>
              <a:rPr lang="vi-VN" sz="2000" smtClean="0">
                <a:latin typeface="Comic Sans MS" pitchFamily="66" charset="0"/>
                <a:cs typeface="Arabic Typesetting" pitchFamily="66" charset="-78"/>
              </a:rPr>
              <a:t>iei mici .</a:t>
            </a:r>
            <a:br>
              <a:rPr lang="vi-VN" sz="2000" smtClean="0">
                <a:latin typeface="Comic Sans MS" pitchFamily="66" charset="0"/>
                <a:cs typeface="Arabic Typesetting" pitchFamily="66" charset="-78"/>
              </a:rPr>
            </a:br>
            <a:r>
              <a:rPr lang="vi-VN" sz="2000" smtClean="0">
                <a:latin typeface="Comic Sans MS" pitchFamily="66" charset="0"/>
                <a:cs typeface="Arabic Typesetting" pitchFamily="66" charset="-78"/>
              </a:rPr>
              <a:t>  Arterele </a:t>
            </a:r>
            <a:r>
              <a:rPr lang="ro-RO" sz="2000" smtClean="0">
                <a:latin typeface="Comic Sans MS" pitchFamily="66" charset="0"/>
                <a:cs typeface="Arabic Typesetting" pitchFamily="66" charset="-78"/>
              </a:rPr>
              <a:t>s</a:t>
            </a:r>
            <a:r>
              <a:rPr lang="vi-VN" sz="2000" smtClean="0">
                <a:latin typeface="Comic Sans MS" pitchFamily="66" charset="0"/>
                <a:cs typeface="Arabic Typesetting" pitchFamily="66" charset="-78"/>
              </a:rPr>
              <a:t>i mai ales arteriolele, sub influen</a:t>
            </a:r>
            <a:r>
              <a:rPr lang="ro-RO" sz="2000" smtClean="0">
                <a:latin typeface="Comic Sans MS" pitchFamily="66" charset="0"/>
                <a:cs typeface="Arabic Typesetting" pitchFamily="66" charset="-78"/>
              </a:rPr>
              <a:t>t</a:t>
            </a:r>
            <a:r>
              <a:rPr lang="vi-VN" sz="2000" smtClean="0">
                <a:latin typeface="Comic Sans MS" pitchFamily="66" charset="0"/>
                <a:cs typeface="Arabic Typesetting" pitchFamily="66" charset="-78"/>
              </a:rPr>
              <a:t>a impulsurilor nervoase primite prin nervii simpatici, se dilată sau se contractă schimbând debitul sanguin. Modificările de calibru, influen</a:t>
            </a:r>
            <a:r>
              <a:rPr lang="ro-RO" sz="2000" smtClean="0">
                <a:latin typeface="Comic Sans MS" pitchFamily="66" charset="0"/>
                <a:cs typeface="Arabic Typesetting" pitchFamily="66" charset="-78"/>
              </a:rPr>
              <a:t>t</a:t>
            </a:r>
            <a:r>
              <a:rPr lang="vi-VN" sz="2000" smtClean="0">
                <a:latin typeface="Comic Sans MS" pitchFamily="66" charset="0"/>
                <a:cs typeface="Arabic Typesetting" pitchFamily="66" charset="-78"/>
              </a:rPr>
              <a:t>ează debitul iriga</a:t>
            </a:r>
            <a:r>
              <a:rPr lang="ro-RO" sz="2000" smtClean="0">
                <a:latin typeface="Comic Sans MS" pitchFamily="66" charset="0"/>
                <a:cs typeface="Arabic Typesetting" pitchFamily="66" charset="-78"/>
              </a:rPr>
              <a:t>t</a:t>
            </a:r>
            <a:r>
              <a:rPr lang="vi-VN" sz="2000" smtClean="0">
                <a:latin typeface="Comic Sans MS" pitchFamily="66" charset="0"/>
                <a:cs typeface="Arabic Typesetting" pitchFamily="66" charset="-78"/>
              </a:rPr>
              <a:t>iei tisulare, după nevoile organismului. Din acest motiv, aceste canale, au fost numite „ecluze de iriga</a:t>
            </a:r>
            <a:r>
              <a:rPr lang="ro-RO" sz="2000" smtClean="0">
                <a:latin typeface="Comic Sans MS" pitchFamily="66" charset="0"/>
                <a:cs typeface="Arabic Typesetting" pitchFamily="66" charset="-78"/>
              </a:rPr>
              <a:t>t</a:t>
            </a:r>
            <a:r>
              <a:rPr lang="vi-VN" sz="2000" smtClean="0">
                <a:latin typeface="Comic Sans MS" pitchFamily="66" charset="0"/>
                <a:cs typeface="Arabic Typesetting" pitchFamily="66" charset="-78"/>
              </a:rPr>
              <a:t>ie“</a:t>
            </a:r>
            <a:r>
              <a:rPr lang="ro-RO" sz="2000" smtClean="0">
                <a:latin typeface="Comic Sans MS" pitchFamily="66" charset="0"/>
                <a:cs typeface="Arabic Typesetting" pitchFamily="66" charset="-78"/>
              </a:rPr>
              <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4"/>
          <p:cNvPicPr>
            <a:picLocks noChangeAspect="1" noChangeArrowheads="1"/>
          </p:cNvPicPr>
          <p:nvPr/>
        </p:nvPicPr>
        <p:blipFill>
          <a:blip r:embed="rId2" cstate="print"/>
          <a:srcRect/>
          <a:stretch>
            <a:fillRect/>
          </a:stretch>
        </p:blipFill>
        <p:spPr bwMode="auto">
          <a:xfrm>
            <a:off x="573088" y="800100"/>
            <a:ext cx="7999412" cy="52578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title" idx="4294967295"/>
          </p:nvPr>
        </p:nvSpPr>
        <p:spPr>
          <a:xfrm>
            <a:off x="457200" y="274638"/>
            <a:ext cx="8229600" cy="5962650"/>
          </a:xfrm>
        </p:spPr>
        <p:txBody>
          <a:bodyPr/>
          <a:lstStyle/>
          <a:p>
            <a:pPr eaLnBrk="1" hangingPunct="1"/>
            <a:r>
              <a:rPr lang="ro-RO" sz="1800" smtClean="0">
                <a:latin typeface="Comic Sans MS" pitchFamily="66" charset="0"/>
              </a:rPr>
              <a:t>   </a:t>
            </a:r>
            <a:r>
              <a:rPr lang="ro-RO" sz="1800" b="1" smtClean="0">
                <a:latin typeface="Comic Sans MS" pitchFamily="66" charset="0"/>
              </a:rPr>
              <a:t>Circulaţia venoasă</a:t>
            </a:r>
            <a:br>
              <a:rPr lang="ro-RO" sz="1800" b="1" smtClean="0">
                <a:latin typeface="Comic Sans MS" pitchFamily="66" charset="0"/>
              </a:rPr>
            </a:br>
            <a:r>
              <a:rPr lang="ro-RO" sz="1800" smtClean="0">
                <a:latin typeface="Comic Sans MS" pitchFamily="66" charset="0"/>
              </a:rPr>
              <a:t/>
            </a:r>
            <a:br>
              <a:rPr lang="ro-RO" sz="1800" smtClean="0">
                <a:latin typeface="Comic Sans MS" pitchFamily="66" charset="0"/>
              </a:rPr>
            </a:br>
            <a:r>
              <a:rPr lang="ro-RO" sz="1800" smtClean="0">
                <a:latin typeface="Comic Sans MS" pitchFamily="66" charset="0"/>
              </a:rPr>
              <a:t>  În cadrul sistemului circulator, sângele este adus înapoi, la inimă, prin componenta venoasă. De la ţesuturi prin capilare, sângele revine la cord prin venule, care unindu-se se captează în vene. Vena cavă superioară şi vena cavă inferioară, sunt canalele care colectând tot sângele venos al circulaţiei mari, se deschid în atriul drept.</a:t>
            </a:r>
            <a:br>
              <a:rPr lang="ro-RO" sz="1800" smtClean="0">
                <a:latin typeface="Comic Sans MS" pitchFamily="66" charset="0"/>
              </a:rPr>
            </a:br>
            <a:r>
              <a:rPr lang="ro-RO" sz="1800" smtClean="0">
                <a:latin typeface="Comic Sans MS" pitchFamily="66" charset="0"/>
              </a:rPr>
              <a:t>  Circulaţia venoasă reprezintă un transport sanguin de întoarcere, care se realizează mai greoi, în primul rând din cauza că, </a:t>
            </a:r>
            <a:r>
              <a:rPr lang="en-US" sz="1800" smtClean="0">
                <a:latin typeface="Comic Sans MS" pitchFamily="66" charset="0"/>
              </a:rPr>
              <a:t>in afara</a:t>
            </a:r>
            <a:r>
              <a:rPr lang="ro-RO" sz="1800" smtClean="0">
                <a:latin typeface="Comic Sans MS" pitchFamily="66" charset="0"/>
              </a:rPr>
              <a:t> părţii superioare a corpului, se desfăşoară împotriva gravitaţiei. Factorii cei mai importanţi care asigură desfăşurarea optimă a circulaţiei venoase sunt: respiraţia, contracţiile ventriculare, contracţiile musculaturii scheletice ale membrelor inferioare şi pulsaţiile arterelor.  Inspiraţia pulmonară realizează o aspiraţie a sângelui venos spre cord, mai ales în venele mari, deoarece se creează o presiune intratoracică negativă. Totodată, inspiraţia profundă, exercită o presiune asupra organelor abdominale, prin intermediul diafragmei, presiune care se transmite venelor. Se poate conchide deci, că  respiraţia corectă şi  efortul fizic moderat au efecte dintre cele mai favorabile asupra circulaţiei venoase.</a:t>
            </a:r>
            <a:r>
              <a:rPr lang="ro-RO" sz="4000" smtClean="0"/>
              <a:t/>
            </a:r>
            <a:br>
              <a:rPr lang="ro-RO" sz="4000" smtClean="0"/>
            </a:br>
            <a:endParaRPr lang="ro-RO" sz="400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1"/>
          <p:cNvSpPr>
            <a:spLocks noGrp="1" noChangeArrowheads="1"/>
          </p:cNvSpPr>
          <p:nvPr>
            <p:ph type="title" idx="4294967295"/>
          </p:nvPr>
        </p:nvSpPr>
        <p:spPr>
          <a:xfrm>
            <a:off x="468313" y="188913"/>
            <a:ext cx="8291512" cy="2879725"/>
          </a:xfrm>
        </p:spPr>
        <p:txBody>
          <a:bodyPr/>
          <a:lstStyle/>
          <a:p>
            <a:pPr eaLnBrk="1" hangingPunct="1"/>
            <a:r>
              <a:rPr lang="ro-RO" sz="2000" b="1" smtClean="0">
                <a:solidFill>
                  <a:schemeClr val="tx1"/>
                </a:solidFill>
                <a:latin typeface="Comic Sans MS" pitchFamily="66" charset="0"/>
                <a:hlinkClick r:id="rId2" action="ppaction://hlinkfile"/>
              </a:rPr>
              <a:t>Respirația</a:t>
            </a:r>
            <a:r>
              <a:rPr lang="ro-RO" sz="2000" smtClean="0">
                <a:solidFill>
                  <a:schemeClr val="tx1"/>
                </a:solidFill>
                <a:latin typeface="Comic Sans MS" pitchFamily="66" charset="0"/>
              </a:rPr>
              <a:t> este funcția prin care se asigură continuu și adecvat aportul de </a:t>
            </a:r>
            <a:r>
              <a:rPr lang="en-US" sz="2000" smtClean="0">
                <a:solidFill>
                  <a:schemeClr val="tx1"/>
                </a:solidFill>
                <a:latin typeface="Comic Sans MS" pitchFamily="66" charset="0"/>
              </a:rPr>
              <a:t>oxigen</a:t>
            </a:r>
            <a:r>
              <a:rPr lang="ro-RO" sz="2000" smtClean="0">
                <a:solidFill>
                  <a:schemeClr val="tx1"/>
                </a:solidFill>
                <a:latin typeface="Comic Sans MS" pitchFamily="66" charset="0"/>
              </a:rPr>
              <a:t> din aerul atmosferic până la nivelul celulelor care îl utilizează și circulația în sens invers a dioxidului de carbon produs de metabolismului celular.</a:t>
            </a:r>
            <a:br>
              <a:rPr lang="ro-RO" sz="2000" smtClean="0">
                <a:solidFill>
                  <a:schemeClr val="tx1"/>
                </a:solidFill>
                <a:latin typeface="Comic Sans MS" pitchFamily="66" charset="0"/>
              </a:rPr>
            </a:br>
            <a:endParaRPr lang="ro-RO" sz="2000" smtClean="0">
              <a:solidFill>
                <a:schemeClr val="tx1"/>
              </a:solidFill>
              <a:latin typeface="Comic Sans MS" pitchFamily="66" charset="0"/>
            </a:endParaRPr>
          </a:p>
        </p:txBody>
      </p:sp>
      <p:sp>
        <p:nvSpPr>
          <p:cNvPr id="3075" name="Rectangle 8"/>
          <p:cNvSpPr>
            <a:spLocks noGrp="1" noChangeArrowheads="1"/>
          </p:cNvSpPr>
          <p:nvPr>
            <p:ph type="subTitle" idx="4294967295"/>
          </p:nvPr>
        </p:nvSpPr>
        <p:spPr>
          <a:xfrm>
            <a:off x="0" y="3886200"/>
            <a:ext cx="6400800" cy="1752600"/>
          </a:xfrm>
        </p:spPr>
        <p:txBody>
          <a:bodyPr/>
          <a:lstStyle/>
          <a:p>
            <a:pPr marL="0" indent="0" algn="ctr" eaLnBrk="1" hangingPunct="1">
              <a:buFontTx/>
              <a:buNone/>
            </a:pPr>
            <a:r>
              <a:rPr lang="ro-RO" smtClean="0"/>
              <a:t>	</a:t>
            </a:r>
          </a:p>
        </p:txBody>
      </p:sp>
      <p:pic>
        <p:nvPicPr>
          <p:cNvPr id="3076" name="Picture 13"/>
          <p:cNvPicPr>
            <a:picLocks noChangeAspect="1" noChangeArrowheads="1"/>
          </p:cNvPicPr>
          <p:nvPr/>
        </p:nvPicPr>
        <p:blipFill>
          <a:blip r:embed="rId3" cstate="print"/>
          <a:srcRect/>
          <a:stretch>
            <a:fillRect/>
          </a:stretch>
        </p:blipFill>
        <p:spPr bwMode="auto">
          <a:xfrm>
            <a:off x="1331913" y="2205038"/>
            <a:ext cx="6572250" cy="4308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5" descr="inima-circulatia sangelui 2"/>
          <p:cNvPicPr>
            <a:picLocks noChangeAspect="1" noChangeArrowheads="1"/>
          </p:cNvPicPr>
          <p:nvPr/>
        </p:nvPicPr>
        <p:blipFill>
          <a:blip r:embed="rId2" cstate="print"/>
          <a:srcRect/>
          <a:stretch>
            <a:fillRect/>
          </a:stretch>
        </p:blipFill>
        <p:spPr bwMode="auto">
          <a:xfrm>
            <a:off x="0" y="0"/>
            <a:ext cx="5676900" cy="3781425"/>
          </a:xfrm>
          <a:prstGeom prst="rect">
            <a:avLst/>
          </a:prstGeom>
          <a:noFill/>
          <a:ln w="9525">
            <a:noFill/>
            <a:miter lim="800000"/>
            <a:headEnd/>
            <a:tailEnd/>
          </a:ln>
        </p:spPr>
      </p:pic>
      <p:pic>
        <p:nvPicPr>
          <p:cNvPr id="21507" name="Picture 8" descr="inima[1]"/>
          <p:cNvPicPr>
            <a:picLocks noChangeAspect="1" noChangeArrowheads="1"/>
          </p:cNvPicPr>
          <p:nvPr/>
        </p:nvPicPr>
        <p:blipFill>
          <a:blip r:embed="rId3" cstate="print"/>
          <a:srcRect/>
          <a:stretch>
            <a:fillRect/>
          </a:stretch>
        </p:blipFill>
        <p:spPr bwMode="auto">
          <a:xfrm>
            <a:off x="4859338" y="3573463"/>
            <a:ext cx="4114800" cy="3114675"/>
          </a:xfrm>
          <a:prstGeom prst="rect">
            <a:avLst/>
          </a:prstGeom>
          <a:noFill/>
          <a:ln w="9525">
            <a:noFill/>
            <a:miter lim="800000"/>
            <a:headEnd/>
            <a:tailEnd/>
          </a:ln>
        </p:spPr>
      </p:pic>
      <p:sp>
        <p:nvSpPr>
          <p:cNvPr id="21508" name="Rectangle 5"/>
          <p:cNvSpPr>
            <a:spLocks noChangeArrowheads="1"/>
          </p:cNvSpPr>
          <p:nvPr/>
        </p:nvSpPr>
        <p:spPr bwMode="auto">
          <a:xfrm>
            <a:off x="250825" y="4221163"/>
            <a:ext cx="4464050" cy="2047875"/>
          </a:xfrm>
          <a:prstGeom prst="rect">
            <a:avLst/>
          </a:prstGeom>
          <a:noFill/>
          <a:ln w="9525">
            <a:noFill/>
            <a:miter lim="800000"/>
            <a:headEnd/>
            <a:tailEnd/>
          </a:ln>
        </p:spPr>
        <p:txBody>
          <a:bodyPr anchor="ctr">
            <a:spAutoFit/>
          </a:bodyPr>
          <a:lstStyle/>
          <a:p>
            <a:pPr algn="ctr"/>
            <a:r>
              <a:rPr lang="ro-RO" sz="1600" b="1"/>
              <a:t>Inima</a:t>
            </a:r>
            <a:r>
              <a:rPr lang="ro-RO" sz="1600"/>
              <a:t> ,mentinuta in conditii fiziologice ,in afara organismului isi continua activitatea</a:t>
            </a:r>
          </a:p>
          <a:p>
            <a:pPr algn="ctr"/>
            <a:r>
              <a:rPr lang="ro-RO" sz="1600"/>
              <a:t> prin functionare spontana,repetitiva,cu caracter ritmic,numit automatism.Suportul </a:t>
            </a:r>
          </a:p>
          <a:p>
            <a:pPr algn="ctr"/>
            <a:r>
              <a:rPr lang="ro-RO" sz="1600"/>
              <a:t>morfologic al automatismului este sistemul excito-conductor al inimii sau tesutul </a:t>
            </a:r>
          </a:p>
          <a:p>
            <a:pPr algn="ctr"/>
            <a:r>
              <a:rPr lang="ro-RO" sz="1600"/>
              <a:t>nodal.Activitatea este continuata timp de 30 de minute.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ChangeArrowheads="1"/>
          </p:cNvSpPr>
          <p:nvPr/>
        </p:nvSpPr>
        <p:spPr bwMode="auto">
          <a:xfrm>
            <a:off x="0" y="3722688"/>
            <a:ext cx="9144000" cy="1447800"/>
          </a:xfrm>
          <a:prstGeom prst="rect">
            <a:avLst/>
          </a:prstGeom>
          <a:noFill/>
          <a:ln w="9525">
            <a:noFill/>
            <a:miter lim="800000"/>
            <a:headEnd/>
            <a:tailEnd/>
          </a:ln>
        </p:spPr>
        <p:txBody>
          <a:bodyPr lIns="7935" tIns="6348" rIns="7935" bIns="6348" anchor="ctr">
            <a:spAutoFit/>
          </a:bodyPr>
          <a:lstStyle/>
          <a:p>
            <a:pPr indent="457200"/>
            <a:r>
              <a:rPr lang="en-US" sz="1600" b="1"/>
              <a:t>Miocardul</a:t>
            </a:r>
            <a:r>
              <a:rPr lang="en-US" sz="1600"/>
              <a:t> este format din tesut muscular striat de tip cardiac.</a:t>
            </a:r>
          </a:p>
          <a:p>
            <a:pPr indent="457200"/>
            <a:r>
              <a:rPr lang="en-US" sz="1600"/>
              <a:t>Miocardul atrial este mai subtire comparativ cu cel ventricular,deoarece la nivelul atriilor activitatea este mai redusa,iar la nivelul ventriculilor,miocardul ventriculului stang este mai gros comparativ cu cel al ventriculului drept,pentru ca cel drept trimite sange doar catre plamani,pe cand cel stang trimite catre intreg corpul.</a:t>
            </a:r>
          </a:p>
          <a:p>
            <a:pPr indent="457200"/>
            <a:r>
              <a:rPr lang="ro-RO"/>
              <a:t>		</a:t>
            </a:r>
          </a:p>
        </p:txBody>
      </p:sp>
      <p:pic>
        <p:nvPicPr>
          <p:cNvPr id="22531" name="Picture 5" descr="image004.jpg"/>
          <p:cNvPicPr>
            <a:picLocks noChangeAspect="1"/>
          </p:cNvPicPr>
          <p:nvPr/>
        </p:nvPicPr>
        <p:blipFill>
          <a:blip r:embed="rId2" cstate="print"/>
          <a:srcRect/>
          <a:stretch>
            <a:fillRect/>
          </a:stretch>
        </p:blipFill>
        <p:spPr bwMode="auto">
          <a:xfrm>
            <a:off x="0" y="0"/>
            <a:ext cx="3740150" cy="2997200"/>
          </a:xfrm>
          <a:prstGeom prst="rect">
            <a:avLst/>
          </a:prstGeom>
          <a:noFill/>
          <a:ln w="9525">
            <a:noFill/>
            <a:miter lim="800000"/>
            <a:headEnd/>
            <a:tailEnd/>
          </a:ln>
        </p:spPr>
      </p:pic>
      <p:sp>
        <p:nvSpPr>
          <p:cNvPr id="22532" name="Rectangle 6"/>
          <p:cNvSpPr>
            <a:spLocks noChangeArrowheads="1"/>
          </p:cNvSpPr>
          <p:nvPr/>
        </p:nvSpPr>
        <p:spPr bwMode="auto">
          <a:xfrm>
            <a:off x="3708400" y="0"/>
            <a:ext cx="4895850" cy="4770438"/>
          </a:xfrm>
          <a:prstGeom prst="rect">
            <a:avLst/>
          </a:prstGeom>
          <a:noFill/>
          <a:ln w="9525">
            <a:noFill/>
            <a:miter lim="800000"/>
            <a:headEnd/>
            <a:tailEnd/>
          </a:ln>
        </p:spPr>
        <p:txBody>
          <a:bodyPr>
            <a:spAutoFit/>
          </a:bodyPr>
          <a:lstStyle/>
          <a:p>
            <a:pPr indent="457200"/>
            <a:r>
              <a:rPr lang="en-US" sz="1600" b="1"/>
              <a:t>Inima</a:t>
            </a:r>
            <a:r>
              <a:rPr lang="en-US" sz="1600"/>
              <a:t> este situata in cavitatea toracica,intre cei doi plamani,avand varful orientat spre partea stanga.</a:t>
            </a:r>
          </a:p>
          <a:p>
            <a:pPr indent="457200"/>
            <a:r>
              <a:rPr lang="en-US" sz="1600"/>
              <a:t>Este un organ musculos si cavitar,iar peretele sau este format din 3 straturi concentrice:la interior-endocard,median-miocard si catre exterior-epicard.</a:t>
            </a:r>
          </a:p>
          <a:p>
            <a:pPr indent="457200"/>
            <a:r>
              <a:rPr lang="en-US" sz="1600"/>
              <a:t>Deasupra </a:t>
            </a:r>
            <a:r>
              <a:rPr lang="en-US" sz="1600" b="1"/>
              <a:t>epicardului</a:t>
            </a:r>
            <a:r>
              <a:rPr lang="en-US" sz="1600"/>
              <a:t> exista pericardul,care are structura similara pleurei.</a:t>
            </a:r>
            <a:r>
              <a:rPr lang="en-US" sz="1600" b="1"/>
              <a:t> </a:t>
            </a:r>
          </a:p>
          <a:p>
            <a:pPr indent="457200"/>
            <a:r>
              <a:rPr lang="en-US" sz="1600" b="1"/>
              <a:t>Pericardul</a:t>
            </a:r>
            <a:r>
              <a:rPr lang="en-US" sz="1600"/>
              <a:t> este tunica externa a inimii - o seroasa care cuprinde, ca si pleura, doua foi : una viscerala, care acopera miocardul, si alta parietala, care vine in contact cu organele din vecinatate.Intre cele doua foi se afla cavitatea pericardiaca.</a:t>
            </a:r>
          </a:p>
          <a:p>
            <a:pPr indent="457200"/>
            <a:endParaRPr lang="en-US" sz="1600"/>
          </a:p>
          <a:p>
            <a:pPr indent="457200"/>
            <a:endParaRPr lang="en-US" sz="1600"/>
          </a:p>
          <a:p>
            <a:pPr indent="457200"/>
            <a:endParaRPr lang="en-US" sz="1600"/>
          </a:p>
          <a:p>
            <a:pPr indent="457200"/>
            <a:endParaRPr lang="en-US" sz="16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1"/>
          <p:cNvSpPr txBox="1">
            <a:spLocks noChangeArrowheads="1"/>
          </p:cNvSpPr>
          <p:nvPr/>
        </p:nvSpPr>
        <p:spPr bwMode="auto">
          <a:xfrm>
            <a:off x="0" y="0"/>
            <a:ext cx="9144000" cy="3270250"/>
          </a:xfrm>
          <a:prstGeom prst="rect">
            <a:avLst/>
          </a:prstGeom>
          <a:noFill/>
          <a:ln w="9525">
            <a:noFill/>
            <a:miter lim="800000"/>
            <a:headEnd/>
            <a:tailEnd/>
          </a:ln>
        </p:spPr>
        <p:txBody>
          <a:bodyPr>
            <a:spAutoFit/>
          </a:bodyPr>
          <a:lstStyle/>
          <a:p>
            <a:pPr indent="457200"/>
            <a:r>
              <a:rPr lang="en-US" sz="1600"/>
              <a:t>In profunzimea miocardului exista tesutul excitoconductor nodal care constituie miocardul embrionar si are rolul de a asigura automatismul inimii.</a:t>
            </a:r>
          </a:p>
          <a:p>
            <a:pPr indent="457200"/>
            <a:r>
              <a:rPr lang="en-US" sz="1600" b="1">
                <a:hlinkClick r:id="rId2" action="ppaction://hlinkfile"/>
              </a:rPr>
              <a:t>Tesutul nodal </a:t>
            </a:r>
            <a:r>
              <a:rPr lang="en-US" sz="1600"/>
              <a:t>este format din: nodul sino-atrial,situat la nivelul atriului drept,in imediata vecinatate a orificiului de varsare a venelor cave;nodul atrioventricular,situat in septul atrioventricular;fasciculul His,situat in septul interventricular,acesta ramificandu-se la nivelul ventriculilor,unde formeaza reteaua Purkinje.</a:t>
            </a:r>
          </a:p>
          <a:p>
            <a:pPr indent="457200"/>
            <a:r>
              <a:rPr lang="en-US" sz="1600"/>
              <a:t>Inima prezinta 2 tipuri de valvule:atrioventriculare-situate intre atriul si ventriculul de pe aceeasi parte si prinse de peretii inimii prin cordaje,fiind numite valvula bicuspida(situata in partea stanga si avand 2 cordaje)si valvula tricuspida(situata in partea dreapta,avand 3 cordaje);si valvulele sigmoide/semilunare-care au aspect de cuib de randunica si sunt situate la baza arterelor care pleaca de la inima.</a:t>
            </a:r>
          </a:p>
          <a:p>
            <a:pPr indent="457200"/>
            <a:r>
              <a:rPr lang="en-US" sz="1600"/>
              <a:t>Rolul valvulelor este acela de a permite trecerea sangelui dintr-un compartiment in altul si de a impiedica intoarcerea sangelui in segmentul din care a plecat.</a:t>
            </a:r>
          </a:p>
        </p:txBody>
      </p:sp>
      <p:pic>
        <p:nvPicPr>
          <p:cNvPr id="23555" name="Picture 2" descr="inima_valve.jpg"/>
          <p:cNvPicPr>
            <a:picLocks noChangeAspect="1"/>
          </p:cNvPicPr>
          <p:nvPr/>
        </p:nvPicPr>
        <p:blipFill>
          <a:blip r:embed="rId3" cstate="print"/>
          <a:srcRect/>
          <a:stretch>
            <a:fillRect/>
          </a:stretch>
        </p:blipFill>
        <p:spPr bwMode="auto">
          <a:xfrm>
            <a:off x="5830888" y="3284538"/>
            <a:ext cx="3313112" cy="3116262"/>
          </a:xfrm>
          <a:prstGeom prst="rect">
            <a:avLst/>
          </a:prstGeom>
          <a:noFill/>
          <a:ln w="9525">
            <a:noFill/>
            <a:miter lim="800000"/>
            <a:headEnd/>
            <a:tailEnd/>
          </a:ln>
        </p:spPr>
      </p:pic>
      <p:sp>
        <p:nvSpPr>
          <p:cNvPr id="23556" name="Rectangle 3"/>
          <p:cNvSpPr>
            <a:spLocks noChangeArrowheads="1"/>
          </p:cNvSpPr>
          <p:nvPr/>
        </p:nvSpPr>
        <p:spPr bwMode="auto">
          <a:xfrm>
            <a:off x="0" y="3213100"/>
            <a:ext cx="4572000" cy="830263"/>
          </a:xfrm>
          <a:prstGeom prst="rect">
            <a:avLst/>
          </a:prstGeom>
          <a:noFill/>
          <a:ln w="9525">
            <a:noFill/>
            <a:miter lim="800000"/>
            <a:headEnd/>
            <a:tailEnd/>
          </a:ln>
        </p:spPr>
        <p:txBody>
          <a:bodyPr>
            <a:spAutoFit/>
          </a:bodyPr>
          <a:lstStyle/>
          <a:p>
            <a:pPr indent="457200"/>
            <a:r>
              <a:rPr lang="en-US" sz="1600" b="1"/>
              <a:t>Endocardul</a:t>
            </a:r>
            <a:r>
              <a:rPr lang="en-US" sz="1600"/>
              <a:t> sau tunica interna captuseste interiorul inimii, iar pliurile sale formeaza  aparatele valvulare.</a:t>
            </a:r>
          </a:p>
        </p:txBody>
      </p:sp>
      <p:sp>
        <p:nvSpPr>
          <p:cNvPr id="23557" name="Rectangle 4"/>
          <p:cNvSpPr>
            <a:spLocks noChangeArrowheads="1"/>
          </p:cNvSpPr>
          <p:nvPr/>
        </p:nvSpPr>
        <p:spPr bwMode="auto">
          <a:xfrm>
            <a:off x="0" y="4076700"/>
            <a:ext cx="5795963" cy="2308225"/>
          </a:xfrm>
          <a:prstGeom prst="rect">
            <a:avLst/>
          </a:prstGeom>
          <a:noFill/>
          <a:ln w="9525">
            <a:noFill/>
            <a:miter lim="800000"/>
            <a:headEnd/>
            <a:tailEnd/>
          </a:ln>
        </p:spPr>
        <p:txBody>
          <a:bodyPr>
            <a:spAutoFit/>
          </a:bodyPr>
          <a:lstStyle/>
          <a:p>
            <a:r>
              <a:rPr lang="vi-VN" sz="1600"/>
              <a:t>Numeroase lichide, printre care se număra şi </a:t>
            </a:r>
            <a:r>
              <a:rPr lang="en-US" sz="1600"/>
              <a:t>sangele</a:t>
            </a:r>
            <a:r>
              <a:rPr lang="vi-VN" sz="1600"/>
              <a:t>, se deplasează în sus de la sine dacă se găsesc într-un tub subţire (capilar). Acest fenomen este cunoscut sub denumirea de efect al </a:t>
            </a:r>
            <a:r>
              <a:rPr lang="vi-VN" sz="1600" b="1"/>
              <a:t>capilarităţii</a:t>
            </a:r>
            <a:r>
              <a:rPr lang="vi-VN" sz="1600"/>
              <a:t>. Honoratius Fabry a cercetat în 1650 fenomenul amintit şi a constatat ca înălţimea la care ajunge lichidul este invers proporţională cu diametrul tubului în care se găseşte. Acest fenomen se produce datorită tensiunii superficiale ridicate care se înregistrează în cazul a numeroase lichide.</a:t>
            </a:r>
            <a:endParaRPr lang="en-US" sz="16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5"/>
          <p:cNvSpPr>
            <a:spLocks noChangeArrowheads="1"/>
          </p:cNvSpPr>
          <p:nvPr/>
        </p:nvSpPr>
        <p:spPr bwMode="auto">
          <a:xfrm>
            <a:off x="0" y="-92075"/>
            <a:ext cx="9144000" cy="1568450"/>
          </a:xfrm>
          <a:prstGeom prst="rect">
            <a:avLst/>
          </a:prstGeom>
          <a:noFill/>
          <a:ln w="9525">
            <a:noFill/>
            <a:miter lim="800000"/>
            <a:headEnd/>
            <a:tailEnd/>
          </a:ln>
        </p:spPr>
        <p:txBody>
          <a:bodyPr anchor="ctr">
            <a:spAutoFit/>
          </a:bodyPr>
          <a:lstStyle/>
          <a:p>
            <a:r>
              <a:rPr lang="ro-RO" sz="1600" b="1">
                <a:hlinkClick r:id="rId2" action="ppaction://hlinkfile"/>
              </a:rPr>
              <a:t>   Zgomotele inimii</a:t>
            </a:r>
            <a:r>
              <a:rPr lang="ro-RO" sz="1600">
                <a:hlinkClick r:id="rId2" action="ppaction://hlinkfile"/>
              </a:rPr>
              <a:t> </a:t>
            </a:r>
            <a:r>
              <a:rPr lang="ro-RO" sz="1600"/>
              <a:t>sunt produse de:</a:t>
            </a:r>
          </a:p>
          <a:p>
            <a:r>
              <a:rPr lang="ro-RO" sz="1600"/>
              <a:t>-modificarea vitezei de curgere a sangelui</a:t>
            </a:r>
          </a:p>
          <a:p>
            <a:r>
              <a:rPr lang="ro-RO" sz="1600"/>
              <a:t>-modificarea vitezei consecutive ale valvelor atrioventriculare si sigmoide.</a:t>
            </a:r>
          </a:p>
          <a:p>
            <a:r>
              <a:rPr lang="ro-RO" sz="1600"/>
              <a:t>In mod obisnuit se disting doua zgomote cardiace principale:</a:t>
            </a:r>
          </a:p>
          <a:p>
            <a:r>
              <a:rPr lang="ro-RO" sz="1600"/>
              <a:t>-zgomotul sistolic</a:t>
            </a:r>
          </a:p>
          <a:p>
            <a:r>
              <a:rPr lang="ro-RO" sz="1600"/>
              <a:t>-zgomotul diastolic</a:t>
            </a:r>
          </a:p>
        </p:txBody>
      </p:sp>
      <p:sp>
        <p:nvSpPr>
          <p:cNvPr id="24579" name="Rectangle 6"/>
          <p:cNvSpPr>
            <a:spLocks noChangeArrowheads="1"/>
          </p:cNvSpPr>
          <p:nvPr/>
        </p:nvSpPr>
        <p:spPr bwMode="auto">
          <a:xfrm>
            <a:off x="0" y="1484313"/>
            <a:ext cx="9144000" cy="3514725"/>
          </a:xfrm>
          <a:prstGeom prst="rect">
            <a:avLst/>
          </a:prstGeom>
          <a:noFill/>
          <a:ln w="9525">
            <a:noFill/>
            <a:miter lim="800000"/>
            <a:headEnd/>
            <a:tailEnd/>
          </a:ln>
        </p:spPr>
        <p:txBody>
          <a:bodyPr>
            <a:spAutoFit/>
          </a:bodyPr>
          <a:lstStyle/>
          <a:p>
            <a:r>
              <a:rPr lang="en-US" sz="1600"/>
              <a:t> 	</a:t>
            </a:r>
            <a:r>
              <a:rPr lang="en-US" sz="1600" b="1"/>
              <a:t>Miocardul</a:t>
            </a:r>
            <a:r>
              <a:rPr lang="en-US" sz="1600"/>
              <a:t> are urmatoarele proprietati functionale:</a:t>
            </a:r>
          </a:p>
          <a:p>
            <a:r>
              <a:rPr lang="en-US" sz="1600"/>
              <a:t>- automatismul (cronotropismul) – inima se contracta datorita unor impulsuri produse in ea insasi</a:t>
            </a:r>
          </a:p>
          <a:p>
            <a:r>
              <a:rPr lang="en-US" sz="1600"/>
              <a:t>- conductibilitatea (dromotropismul)- impulsul pornit din nodulul sino-atrial este condus prin atrii la nodulul atrio-ventricular, iar de aici prin reteaua Purkinje la ventriculi</a:t>
            </a:r>
          </a:p>
          <a:p>
            <a:r>
              <a:rPr lang="en-US" sz="1600"/>
              <a:t>- excitabilitatea (batmotropismul)- functie a membranei fibrelor miocardice conditionata de polarizarea sa electrica</a:t>
            </a:r>
          </a:p>
          <a:p>
            <a:r>
              <a:rPr lang="en-US" sz="1600"/>
              <a:t>- contractilitatea (inotropismul) – proprietatea  miocardului de a-si scurta lungimea la o excitatie</a:t>
            </a:r>
          </a:p>
          <a:p>
            <a:r>
              <a:rPr lang="en-US" sz="1600"/>
              <a:t>- tonicitatea (tonotropismul) – starea de semicontractie care se pastreaza si in diastola (proprietate intrinseca a miocardului). Cu fiecare bataie a inimii se descarca impulsuri electrice slabe ce pot fi masurate si inregistrate prin metoda electrocardiografica. Inregistrarea obtinuta poarta denumirea de </a:t>
            </a:r>
            <a:r>
              <a:rPr lang="en-US" sz="1600" b="1"/>
              <a:t>electrocardiograma.</a:t>
            </a:r>
          </a:p>
          <a:p>
            <a:r>
              <a:rPr lang="en-US" sz="1600"/>
              <a: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Grp="1" noChangeArrowheads="1"/>
          </p:cNvSpPr>
          <p:nvPr>
            <p:ph type="title" idx="4294967295"/>
          </p:nvPr>
        </p:nvSpPr>
        <p:spPr>
          <a:xfrm>
            <a:off x="395288" y="260350"/>
            <a:ext cx="8229600" cy="1296988"/>
          </a:xfrm>
        </p:spPr>
        <p:txBody>
          <a:bodyPr/>
          <a:lstStyle/>
          <a:p>
            <a:pPr eaLnBrk="1" hangingPunct="1"/>
            <a:r>
              <a:rPr lang="ro-RO" sz="2000" smtClean="0">
                <a:latin typeface="Comic Sans MS" pitchFamily="66" charset="0"/>
              </a:rPr>
              <a:t>Descrierea traseului a fost posibila datorita sangelui,care ne-a condus prin tot sistemul circulator.</a:t>
            </a:r>
            <a:br>
              <a:rPr lang="ro-RO" sz="2000" smtClean="0">
                <a:latin typeface="Comic Sans MS" pitchFamily="66" charset="0"/>
              </a:rPr>
            </a:br>
            <a:r>
              <a:rPr lang="ro-RO" sz="2000" smtClean="0">
                <a:latin typeface="Comic Sans MS" pitchFamily="66" charset="0"/>
              </a:rPr>
              <a:t/>
            </a:r>
            <a:br>
              <a:rPr lang="ro-RO" sz="2000" smtClean="0">
                <a:latin typeface="Comic Sans MS" pitchFamily="66" charset="0"/>
              </a:rPr>
            </a:br>
            <a:endParaRPr lang="ro-RO" sz="2000" smtClean="0">
              <a:latin typeface="Comic Sans MS" pitchFamily="66" charset="0"/>
            </a:endParaRPr>
          </a:p>
        </p:txBody>
      </p:sp>
      <p:sp>
        <p:nvSpPr>
          <p:cNvPr id="25603" name="Rectangle 8"/>
          <p:cNvSpPr>
            <a:spLocks noChangeArrowheads="1"/>
          </p:cNvSpPr>
          <p:nvPr/>
        </p:nvSpPr>
        <p:spPr bwMode="auto">
          <a:xfrm>
            <a:off x="611188" y="1052513"/>
            <a:ext cx="7777162" cy="2014537"/>
          </a:xfrm>
          <a:prstGeom prst="rect">
            <a:avLst/>
          </a:prstGeom>
          <a:noFill/>
          <a:ln w="9525">
            <a:noFill/>
            <a:miter lim="800000"/>
            <a:headEnd/>
            <a:tailEnd/>
          </a:ln>
        </p:spPr>
        <p:txBody>
          <a:bodyPr anchor="ctr">
            <a:spAutoFit/>
          </a:bodyPr>
          <a:lstStyle/>
          <a:p>
            <a:pPr eaLnBrk="0" hangingPunct="0"/>
            <a:r>
              <a:rPr lang="ro-RO" sz="1800"/>
              <a:t>	Sângele este un ţesut lichid, compus dintr-o parte lichidă (plasmă -55%) şi una solidă (elemente figurate -45%), care circulă într-un sistem închis (sistemul circulator). Faţă de alte ţesuturi, celulele sângelui nu sunt imobilizate, ci ele "plutesc" într-un lichid vâscos (plasma). Datorită acestui fapt, sângele este un ţesut mobil care reuşeşte să se strecoare în toate părţile corpului.</a:t>
            </a:r>
            <a:br>
              <a:rPr lang="ro-RO" sz="1800"/>
            </a:br>
            <a:endParaRPr lang="ro-RO" sz="1800"/>
          </a:p>
        </p:txBody>
      </p:sp>
      <p:pic>
        <p:nvPicPr>
          <p:cNvPr id="25604" name="Picture 10" descr="Elemente figurate"/>
          <p:cNvPicPr>
            <a:picLocks noChangeAspect="1" noChangeArrowheads="1"/>
          </p:cNvPicPr>
          <p:nvPr/>
        </p:nvPicPr>
        <p:blipFill>
          <a:blip r:embed="rId2" cstate="print"/>
          <a:srcRect/>
          <a:stretch>
            <a:fillRect/>
          </a:stretch>
        </p:blipFill>
        <p:spPr bwMode="auto">
          <a:xfrm>
            <a:off x="1692275" y="2852738"/>
            <a:ext cx="5676900" cy="3781425"/>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Grp="1" noChangeArrowheads="1"/>
          </p:cNvSpPr>
          <p:nvPr>
            <p:ph type="title" idx="4294967295"/>
          </p:nvPr>
        </p:nvSpPr>
        <p:spPr>
          <a:xfrm>
            <a:off x="457200" y="274638"/>
            <a:ext cx="8229600" cy="3875087"/>
          </a:xfrm>
        </p:spPr>
        <p:txBody>
          <a:bodyPr/>
          <a:lstStyle/>
          <a:p>
            <a:pPr eaLnBrk="1" hangingPunct="1"/>
            <a:r>
              <a:rPr lang="ro-RO" sz="1800" b="1" smtClean="0">
                <a:latin typeface="Comic Sans MS" pitchFamily="66" charset="0"/>
              </a:rPr>
              <a:t>Rolul sângelui este acela de a asigura:</a:t>
            </a:r>
            <a:r>
              <a:rPr lang="ro-RO" sz="1800" smtClean="0">
                <a:latin typeface="Comic Sans MS" pitchFamily="66" charset="0"/>
              </a:rPr>
              <a:t/>
            </a:r>
            <a:br>
              <a:rPr lang="ro-RO" sz="1800" smtClean="0">
                <a:latin typeface="Comic Sans MS" pitchFamily="66" charset="0"/>
              </a:rPr>
            </a:br>
            <a:r>
              <a:rPr lang="ro-RO" sz="1800" smtClean="0">
                <a:latin typeface="Comic Sans MS" pitchFamily="66" charset="0"/>
              </a:rPr>
              <a:t>  - transportul diferitelor substanţe spre locul lor de destinaţie; ţesuturi şi celule (substanţe nutritive, produşi intermediari, enzime, hormoni, etc.),</a:t>
            </a:r>
            <a:br>
              <a:rPr lang="ro-RO" sz="1800" smtClean="0">
                <a:latin typeface="Comic Sans MS" pitchFamily="66" charset="0"/>
              </a:rPr>
            </a:br>
            <a:r>
              <a:rPr lang="ro-RO" sz="1800" smtClean="0">
                <a:latin typeface="Comic Sans MS" pitchFamily="66" charset="0"/>
              </a:rPr>
              <a:t>  - respiraţia tisulară (transportul oxigenului dinspre plămâni spre celule şi a dioxidul</a:t>
            </a:r>
            <a:r>
              <a:rPr lang="en-US" sz="1800" smtClean="0">
                <a:latin typeface="Comic Sans MS" pitchFamily="66" charset="0"/>
              </a:rPr>
              <a:t>ui</a:t>
            </a:r>
            <a:r>
              <a:rPr lang="ro-RO" sz="1800" smtClean="0">
                <a:latin typeface="Comic Sans MS" pitchFamily="66" charset="0"/>
              </a:rPr>
              <a:t> de carbon dinspre celule spre plămâni),</a:t>
            </a:r>
            <a:br>
              <a:rPr lang="ro-RO" sz="1800" smtClean="0">
                <a:latin typeface="Comic Sans MS" pitchFamily="66" charset="0"/>
              </a:rPr>
            </a:br>
            <a:r>
              <a:rPr lang="ro-RO" sz="1800" smtClean="0">
                <a:latin typeface="Comic Sans MS" pitchFamily="66" charset="0"/>
              </a:rPr>
              <a:t>  - epurarea organismului (descărcarea din mediul intern, prin organele de eliminare, mai ales prin rinichi, a produşilor de dezasimilaţie şi a toxinelor),</a:t>
            </a:r>
            <a:br>
              <a:rPr lang="ro-RO" sz="1800" smtClean="0">
                <a:latin typeface="Comic Sans MS" pitchFamily="66" charset="0"/>
              </a:rPr>
            </a:br>
            <a:r>
              <a:rPr lang="ro-RO" sz="1800" smtClean="0">
                <a:latin typeface="Comic Sans MS" pitchFamily="66" charset="0"/>
              </a:rPr>
              <a:t>  - transformarea unor substanţe (prin enzimele pe care le conţine şi mai ales prin transportul compuşilor spre ficat),</a:t>
            </a:r>
            <a:br>
              <a:rPr lang="ro-RO" sz="1800" smtClean="0">
                <a:latin typeface="Comic Sans MS" pitchFamily="66" charset="0"/>
              </a:rPr>
            </a:br>
            <a:r>
              <a:rPr lang="ro-RO" sz="1800" smtClean="0">
                <a:latin typeface="Comic Sans MS" pitchFamily="66" charset="0"/>
              </a:rPr>
              <a:t>  - imunitatea organismului (prin anticorpii pe care îi conţine),</a:t>
            </a:r>
            <a:br>
              <a:rPr lang="ro-RO" sz="1800" smtClean="0">
                <a:latin typeface="Comic Sans MS" pitchFamily="66" charset="0"/>
              </a:rPr>
            </a:br>
            <a:r>
              <a:rPr lang="ro-RO" sz="1800" smtClean="0">
                <a:latin typeface="Comic Sans MS" pitchFamily="66" charset="0"/>
              </a:rPr>
              <a:t>  - repartizarea şi reglarea căldurii în organism,</a:t>
            </a:r>
            <a:br>
              <a:rPr lang="ro-RO" sz="1800" smtClean="0">
                <a:latin typeface="Comic Sans MS" pitchFamily="66" charset="0"/>
              </a:rPr>
            </a:br>
            <a:r>
              <a:rPr lang="ro-RO" sz="1800" smtClean="0">
                <a:latin typeface="Comic Sans MS" pitchFamily="66" charset="0"/>
              </a:rPr>
              <a:t>  - menţinerea constantă a echilibrului acido-bazic şi a balanţei hidrice,</a:t>
            </a:r>
            <a:br>
              <a:rPr lang="ro-RO" sz="1800" smtClean="0">
                <a:latin typeface="Comic Sans MS" pitchFamily="66" charset="0"/>
              </a:rPr>
            </a:br>
            <a:r>
              <a:rPr lang="ro-RO" sz="1800" smtClean="0">
                <a:latin typeface="Comic Sans MS" pitchFamily="66" charset="0"/>
              </a:rPr>
              <a:t>  - reconstrucţii organice, acolo unde este necesar.</a:t>
            </a:r>
            <a:br>
              <a:rPr lang="ro-RO" sz="1800" smtClean="0">
                <a:latin typeface="Comic Sans MS" pitchFamily="66" charset="0"/>
              </a:rPr>
            </a:br>
            <a:endParaRPr lang="ro-RO" sz="1800" smtClean="0">
              <a:latin typeface="Comic Sans MS" pitchFamily="66" charset="0"/>
            </a:endParaRPr>
          </a:p>
        </p:txBody>
      </p:sp>
      <p:pic>
        <p:nvPicPr>
          <p:cNvPr id="26627" name="Picture 6" descr="Leucocite"/>
          <p:cNvPicPr>
            <a:picLocks noChangeAspect="1" noChangeArrowheads="1"/>
          </p:cNvPicPr>
          <p:nvPr/>
        </p:nvPicPr>
        <p:blipFill>
          <a:blip r:embed="rId2" cstate="print"/>
          <a:srcRect/>
          <a:stretch>
            <a:fillRect/>
          </a:stretch>
        </p:blipFill>
        <p:spPr bwMode="auto">
          <a:xfrm>
            <a:off x="2484438" y="3860800"/>
            <a:ext cx="4206875" cy="2801938"/>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title" idx="4294967295"/>
          </p:nvPr>
        </p:nvSpPr>
        <p:spPr>
          <a:xfrm>
            <a:off x="457200" y="274638"/>
            <a:ext cx="8229600" cy="3514725"/>
          </a:xfrm>
        </p:spPr>
        <p:txBody>
          <a:bodyPr/>
          <a:lstStyle/>
          <a:p>
            <a:pPr eaLnBrk="1" hangingPunct="1"/>
            <a:r>
              <a:rPr lang="ro-RO" sz="1800" smtClean="0">
                <a:latin typeface="Comic Sans MS" pitchFamily="66" charset="0"/>
              </a:rPr>
              <a:t>Deşi </a:t>
            </a:r>
            <a:r>
              <a:rPr lang="ro-RO" sz="1800" b="1" smtClean="0">
                <a:latin typeface="Comic Sans MS" pitchFamily="66" charset="0"/>
              </a:rPr>
              <a:t>sângele</a:t>
            </a:r>
            <a:r>
              <a:rPr lang="ro-RO" sz="1800" smtClean="0">
                <a:latin typeface="Comic Sans MS" pitchFamily="66" charset="0"/>
              </a:rPr>
              <a:t> se reconstituie în permanenţă, compoziţia sa rămâne aproape invariabil constantă. Acest echilibru funcţional, poartă denumirea de homeostază. Homeostaza este controlată şi dirijată de către sistemul neuro-endocrin cu participarea organelor hematoformatoare - pe de-o parte şi a unor aparate (respirator, excretor) - pe de altă parte. Astfel, prin analize de laborator, se pot determina valorile multor elemente circulante, care în mod normal trebuie să rămână relativ constante, ca:</a:t>
            </a:r>
            <a:br>
              <a:rPr lang="ro-RO" sz="1800" smtClean="0">
                <a:latin typeface="Comic Sans MS" pitchFamily="66" charset="0"/>
              </a:rPr>
            </a:br>
            <a:r>
              <a:rPr lang="ro-RO" sz="1800" smtClean="0">
                <a:latin typeface="Comic Sans MS" pitchFamily="66" charset="0"/>
              </a:rPr>
              <a:t>  - glicemia (nivelul glucozei din sânge),</a:t>
            </a:r>
            <a:br>
              <a:rPr lang="ro-RO" sz="1800" smtClean="0">
                <a:latin typeface="Comic Sans MS" pitchFamily="66" charset="0"/>
              </a:rPr>
            </a:br>
            <a:r>
              <a:rPr lang="ro-RO" sz="1800" smtClean="0">
                <a:latin typeface="Comic Sans MS" pitchFamily="66" charset="0"/>
              </a:rPr>
              <a:t>  - nivelul lipidelor (lipide totale, trigliceride, colesterol) din sânge,</a:t>
            </a:r>
            <a:br>
              <a:rPr lang="ro-RO" sz="1800" smtClean="0">
                <a:latin typeface="Comic Sans MS" pitchFamily="66" charset="0"/>
              </a:rPr>
            </a:br>
            <a:r>
              <a:rPr lang="ro-RO" sz="1800" smtClean="0">
                <a:latin typeface="Comic Sans MS" pitchFamily="66" charset="0"/>
              </a:rPr>
              <a:t>  - nivelul  proteinelor din sânge şi raportul dintre albumine şi globuline</a:t>
            </a:r>
            <a:br>
              <a:rPr lang="ro-RO" sz="1800" smtClean="0">
                <a:latin typeface="Comic Sans MS" pitchFamily="66" charset="0"/>
              </a:rPr>
            </a:br>
            <a:r>
              <a:rPr lang="ro-RO" sz="1800" smtClean="0">
                <a:latin typeface="Comic Sans MS" pitchFamily="66" charset="0"/>
              </a:rPr>
              <a:t>  - valoarea unor minerale (fier, calciu, magneziu, sodiu, etc.).</a:t>
            </a:r>
            <a:r>
              <a:rPr lang="ro-RO" sz="4000" smtClean="0"/>
              <a:t/>
            </a:r>
            <a:br>
              <a:rPr lang="ro-RO" sz="4000" smtClean="0"/>
            </a:br>
            <a:endParaRPr lang="ro-RO" sz="4000" smtClean="0"/>
          </a:p>
        </p:txBody>
      </p:sp>
      <p:pic>
        <p:nvPicPr>
          <p:cNvPr id="27651" name="Picture 6" descr="5"/>
          <p:cNvPicPr>
            <a:picLocks noChangeAspect="1" noChangeArrowheads="1"/>
          </p:cNvPicPr>
          <p:nvPr/>
        </p:nvPicPr>
        <p:blipFill>
          <a:blip r:embed="rId2" cstate="print"/>
          <a:srcRect/>
          <a:stretch>
            <a:fillRect/>
          </a:stretch>
        </p:blipFill>
        <p:spPr bwMode="auto">
          <a:xfrm>
            <a:off x="3059113" y="3284538"/>
            <a:ext cx="2705100" cy="3400425"/>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Grp="1" noChangeArrowheads="1"/>
          </p:cNvSpPr>
          <p:nvPr>
            <p:ph type="title" idx="4294967295"/>
          </p:nvPr>
        </p:nvSpPr>
        <p:spPr>
          <a:xfrm>
            <a:off x="468313" y="404813"/>
            <a:ext cx="8229600" cy="6249987"/>
          </a:xfrm>
        </p:spPr>
        <p:txBody>
          <a:bodyPr/>
          <a:lstStyle/>
          <a:p>
            <a:pPr eaLnBrk="1" hangingPunct="1"/>
            <a:r>
              <a:rPr lang="ro-RO" sz="1800" b="1" smtClean="0">
                <a:latin typeface="Comic Sans MS" pitchFamily="66" charset="0"/>
              </a:rPr>
              <a:t/>
            </a:r>
            <a:br>
              <a:rPr lang="ro-RO" sz="1800" b="1" smtClean="0">
                <a:latin typeface="Comic Sans MS" pitchFamily="66" charset="0"/>
              </a:rPr>
            </a:br>
            <a:r>
              <a:rPr lang="ro-RO" sz="1800" b="1" smtClean="0">
                <a:latin typeface="Comic Sans MS" pitchFamily="66" charset="0"/>
              </a:rPr>
              <a:t>Plasma</a:t>
            </a:r>
            <a:r>
              <a:rPr lang="ro-RO" sz="1800" smtClean="0">
                <a:latin typeface="Comic Sans MS" pitchFamily="66" charset="0"/>
              </a:rPr>
              <a:t/>
            </a:r>
            <a:br>
              <a:rPr lang="ro-RO" sz="1800" smtClean="0">
                <a:latin typeface="Comic Sans MS" pitchFamily="66" charset="0"/>
              </a:rPr>
            </a:br>
            <a:r>
              <a:rPr lang="ro-RO" sz="1800" smtClean="0">
                <a:latin typeface="Comic Sans MS" pitchFamily="66" charset="0"/>
              </a:rPr>
              <a:t/>
            </a:r>
            <a:br>
              <a:rPr lang="ro-RO" sz="1800" smtClean="0">
                <a:latin typeface="Comic Sans MS" pitchFamily="66" charset="0"/>
              </a:rPr>
            </a:br>
            <a:r>
              <a:rPr lang="ro-RO" sz="1800" smtClean="0">
                <a:latin typeface="Comic Sans MS" pitchFamily="66" charset="0"/>
              </a:rPr>
              <a:t>  Plasma este componenta lichidă, lipsită de elemente figurate, atât a sângelui, cât şi al altor fluide din corp.Plasma sângelui este un lichid gălbui, uşor vâscos. Ea trebuie închipuită ca un lichid "gros" în care se află în suspensie diferite organite (elementele figurate).  Plasma conţine: apă (90%), săruri minerale, proteine,lipide, substanţe intermediare, hormoni, anticorpi, glucide. Această componentă reprezintă 55% din volumul total</a:t>
            </a:r>
            <a:r>
              <a:rPr lang="en-US" sz="1800" smtClean="0">
                <a:latin typeface="Comic Sans MS" pitchFamily="66" charset="0"/>
              </a:rPr>
              <a:t> al</a:t>
            </a:r>
            <a:r>
              <a:rPr lang="ro-RO" sz="1800" smtClean="0">
                <a:latin typeface="Comic Sans MS" pitchFamily="66" charset="0"/>
              </a:rPr>
              <a:t> sângelui. Datorită compoziţiei chimice a plasmei, sângele reuşeşte să neutralizeze o serie de acizi care sunt produşi fără încetare de către ţesuturi.</a:t>
            </a:r>
            <a:br>
              <a:rPr lang="ro-RO" sz="1800" smtClean="0">
                <a:latin typeface="Comic Sans MS" pitchFamily="66" charset="0"/>
              </a:rPr>
            </a:br>
            <a:r>
              <a:rPr lang="ro-RO" sz="1800" smtClean="0">
                <a:latin typeface="Comic Sans MS" pitchFamily="66" charset="0"/>
              </a:rPr>
              <a:t>   Lăsată liberă,  plasma coagulează. Cheagul care se formează are o culoare albicioasă şi conţine multă fibrină. În timpul coagulării, fibrinogenul se transformă în fibrină, componentă insolubilă. Fibrinogenul are o consistenţă vâscoasă, şi prezintă proprietatea de a se alipi de  pereţii vaselor de sânge rănite, oprind hemoragia.</a:t>
            </a:r>
            <a:br>
              <a:rPr lang="ro-RO" sz="1800" smtClean="0">
                <a:latin typeface="Comic Sans MS" pitchFamily="66" charset="0"/>
              </a:rPr>
            </a:br>
            <a:r>
              <a:rPr lang="ro-RO" sz="1800" smtClean="0">
                <a:latin typeface="Comic Sans MS" pitchFamily="66" charset="0"/>
              </a:rPr>
              <a:t>  Dacă din plasmă se exclud proteinele de coagulare, rezultă serul.</a:t>
            </a:r>
            <a:br>
              <a:rPr lang="ro-RO" sz="1800" smtClean="0">
                <a:latin typeface="Comic Sans MS" pitchFamily="66" charset="0"/>
              </a:rPr>
            </a:br>
            <a:r>
              <a:rPr lang="ro-RO" sz="4000" smtClean="0"/>
              <a:t/>
            </a:r>
            <a:br>
              <a:rPr lang="ro-RO" sz="4000" smtClean="0"/>
            </a:br>
            <a:endParaRPr lang="ro-RO" sz="400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5" descr="cheag%20de%20sange"/>
          <p:cNvPicPr>
            <a:picLocks noChangeAspect="1" noChangeArrowheads="1"/>
          </p:cNvPicPr>
          <p:nvPr/>
        </p:nvPicPr>
        <p:blipFill>
          <a:blip r:embed="rId2" cstate="print"/>
          <a:srcRect/>
          <a:stretch>
            <a:fillRect/>
          </a:stretch>
        </p:blipFill>
        <p:spPr bwMode="auto">
          <a:xfrm>
            <a:off x="1714500" y="1385888"/>
            <a:ext cx="5715000" cy="4086225"/>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5"/>
          <p:cNvPicPr>
            <a:picLocks noChangeAspect="1" noChangeArrowheads="1"/>
          </p:cNvPicPr>
          <p:nvPr/>
        </p:nvPicPr>
        <p:blipFill>
          <a:blip r:embed="rId2" cstate="print"/>
          <a:srcRect/>
          <a:stretch>
            <a:fillRect/>
          </a:stretch>
        </p:blipFill>
        <p:spPr bwMode="auto">
          <a:xfrm>
            <a:off x="250825" y="333375"/>
            <a:ext cx="4846638" cy="6119813"/>
          </a:xfrm>
          <a:prstGeom prst="rect">
            <a:avLst/>
          </a:prstGeom>
          <a:noFill/>
          <a:ln w="9525">
            <a:noFill/>
            <a:miter lim="800000"/>
            <a:headEnd/>
            <a:tailEnd/>
          </a:ln>
        </p:spPr>
      </p:pic>
      <p:pic>
        <p:nvPicPr>
          <p:cNvPr id="30723" name="Picture 6"/>
          <p:cNvPicPr>
            <a:picLocks noChangeAspect="1" noChangeArrowheads="1"/>
          </p:cNvPicPr>
          <p:nvPr/>
        </p:nvPicPr>
        <p:blipFill>
          <a:blip r:embed="rId3" cstate="print"/>
          <a:srcRect/>
          <a:stretch>
            <a:fillRect/>
          </a:stretch>
        </p:blipFill>
        <p:spPr bwMode="auto">
          <a:xfrm>
            <a:off x="3924300" y="4365625"/>
            <a:ext cx="4751388" cy="2024063"/>
          </a:xfrm>
          <a:prstGeom prst="rect">
            <a:avLst/>
          </a:prstGeom>
          <a:noFill/>
          <a:ln w="9525">
            <a:noFill/>
            <a:miter lim="800000"/>
            <a:headEnd/>
            <a:tailEnd/>
          </a:ln>
        </p:spPr>
      </p:pic>
      <p:sp>
        <p:nvSpPr>
          <p:cNvPr id="30724" name="Text Box 7"/>
          <p:cNvSpPr txBox="1">
            <a:spLocks noChangeArrowheads="1"/>
          </p:cNvSpPr>
          <p:nvPr/>
        </p:nvSpPr>
        <p:spPr bwMode="auto">
          <a:xfrm>
            <a:off x="5219700" y="404813"/>
            <a:ext cx="2792413" cy="366712"/>
          </a:xfrm>
          <a:prstGeom prst="rect">
            <a:avLst/>
          </a:prstGeom>
          <a:noFill/>
          <a:ln w="9525">
            <a:noFill/>
            <a:miter lim="800000"/>
            <a:headEnd/>
            <a:tailEnd/>
          </a:ln>
        </p:spPr>
        <p:txBody>
          <a:bodyPr>
            <a:spAutoFit/>
          </a:bodyPr>
          <a:lstStyle/>
          <a:p>
            <a:endParaRPr lang="en-US" sz="1800">
              <a:latin typeface="Arial" pitchFamily="34" charset="0"/>
            </a:endParaRPr>
          </a:p>
        </p:txBody>
      </p:sp>
      <p:graphicFrame>
        <p:nvGraphicFramePr>
          <p:cNvPr id="45075" name="Group 19"/>
          <p:cNvGraphicFramePr>
            <a:graphicFrameLocks noGrp="1"/>
          </p:cNvGraphicFramePr>
          <p:nvPr/>
        </p:nvGraphicFramePr>
        <p:xfrm>
          <a:off x="5076825" y="404813"/>
          <a:ext cx="4067175" cy="3671887"/>
        </p:xfrm>
        <a:graphic>
          <a:graphicData uri="http://schemas.openxmlformats.org/drawingml/2006/table">
            <a:tbl>
              <a:tblPr/>
              <a:tblGrid>
                <a:gridCol w="4067175"/>
              </a:tblGrid>
              <a:tr h="381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sz="1200" b="1" i="0" u="none" strike="noStrike" cap="none" normalizeH="0" baseline="0" smtClean="0">
                          <a:ln>
                            <a:noFill/>
                          </a:ln>
                          <a:solidFill>
                            <a:schemeClr val="tx1"/>
                          </a:solidFill>
                          <a:effectLst/>
                          <a:latin typeface=" sans-serif"/>
                          <a:cs typeface="Arial" pitchFamily="34" charset="0"/>
                        </a:rPr>
                        <a:t>Elementele figurate</a:t>
                      </a:r>
                      <a:endParaRPr kumimoji="0" lang="ro-RO"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r>
              <a:tr h="3290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200" b="0" i="0" u="none" strike="noStrike" cap="none" normalizeH="0" baseline="0" smtClean="0">
                          <a:ln>
                            <a:noFill/>
                          </a:ln>
                          <a:solidFill>
                            <a:schemeClr val="tx1"/>
                          </a:solidFill>
                          <a:effectLst/>
                          <a:latin typeface=" sans-serif"/>
                          <a:cs typeface="Arial" pitchFamily="34" charset="0"/>
                        </a:rPr>
                        <a:t/>
                      </a:r>
                      <a:br>
                        <a:rPr kumimoji="0" lang="ro-RO" sz="1200" b="0" i="0" u="none" strike="noStrike" cap="none" normalizeH="0" baseline="0" smtClean="0">
                          <a:ln>
                            <a:noFill/>
                          </a:ln>
                          <a:solidFill>
                            <a:schemeClr val="tx1"/>
                          </a:solidFill>
                          <a:effectLst/>
                          <a:latin typeface=" sans-serif"/>
                          <a:cs typeface="Arial" pitchFamily="34" charset="0"/>
                        </a:rPr>
                      </a:br>
                      <a:r>
                        <a:rPr kumimoji="0" lang="ro-RO" sz="1200" b="0" i="0" u="none" strike="noStrike" cap="none" normalizeH="0" baseline="0" smtClean="0">
                          <a:ln>
                            <a:noFill/>
                          </a:ln>
                          <a:solidFill>
                            <a:schemeClr val="tx1"/>
                          </a:solidFill>
                          <a:effectLst/>
                          <a:latin typeface="Arial" pitchFamily="34" charset="0"/>
                          <a:cs typeface="Arial" pitchFamily="34" charset="0"/>
                        </a:rPr>
                        <a:t>  </a:t>
                      </a:r>
                      <a:r>
                        <a:rPr kumimoji="0" lang="ro-RO" sz="1200" b="0" i="0" u="none" strike="noStrike" cap="none" normalizeH="0" baseline="0" smtClean="0">
                          <a:ln>
                            <a:noFill/>
                          </a:ln>
                          <a:solidFill>
                            <a:schemeClr val="tx1"/>
                          </a:solidFill>
                          <a:effectLst/>
                          <a:latin typeface=" sans-serif"/>
                          <a:cs typeface="Arial" pitchFamily="34" charset="0"/>
                        </a:rPr>
                        <a:t>Elementele figurate , reprezintă partea solidă a sângelui (45% din volumul acestuia), fiind reprezentate, după cum se poate vedea </a:t>
                      </a:r>
                      <a:r>
                        <a:rPr kumimoji="0" lang="ro-RO" sz="1200" b="0" i="0" u="none" strike="noStrike" cap="none" normalizeH="0" baseline="0" smtClean="0">
                          <a:ln>
                            <a:noFill/>
                          </a:ln>
                          <a:solidFill>
                            <a:schemeClr val="tx1"/>
                          </a:solidFill>
                          <a:effectLst/>
                          <a:latin typeface="Arial" pitchFamily="34" charset="0"/>
                          <a:cs typeface="Arial" pitchFamily="34" charset="0"/>
                        </a:rPr>
                        <a:t>î</a:t>
                      </a:r>
                      <a:r>
                        <a:rPr kumimoji="0" lang="ro-RO" sz="1200" b="0" i="0" u="none" strike="noStrike" cap="none" normalizeH="0" baseline="0" smtClean="0">
                          <a:ln>
                            <a:noFill/>
                          </a:ln>
                          <a:solidFill>
                            <a:schemeClr val="tx1"/>
                          </a:solidFill>
                          <a:effectLst/>
                          <a:latin typeface=" sans-serif"/>
                          <a:cs typeface="Arial" pitchFamily="34" charset="0"/>
                        </a:rPr>
                        <a:t>n tabelul de mai jos, prin 3 categorii de celule: eritrocite, leucocite şi trombocite. Dintre aceste elemente, doar leucocitele sunt celule adevărate (prezintă nuclei şi metabolism activ).</a:t>
                      </a:r>
                      <a:br>
                        <a:rPr kumimoji="0" lang="ro-RO" sz="1200" b="0" i="0" u="none" strike="noStrike" cap="none" normalizeH="0" baseline="0" smtClean="0">
                          <a:ln>
                            <a:noFill/>
                          </a:ln>
                          <a:solidFill>
                            <a:schemeClr val="tx1"/>
                          </a:solidFill>
                          <a:effectLst/>
                          <a:latin typeface=" sans-serif"/>
                          <a:cs typeface="Arial" pitchFamily="34" charset="0"/>
                        </a:rPr>
                      </a:br>
                      <a:r>
                        <a:rPr kumimoji="0" lang="ro-RO" sz="1200" b="0" i="0" u="none" strike="noStrike" cap="none" normalizeH="0" baseline="0" smtClean="0">
                          <a:ln>
                            <a:noFill/>
                          </a:ln>
                          <a:solidFill>
                            <a:schemeClr val="tx1"/>
                          </a:solidFill>
                          <a:effectLst/>
                          <a:latin typeface="Arial" pitchFamily="34" charset="0"/>
                          <a:cs typeface="Arial" pitchFamily="34" charset="0"/>
                        </a:rPr>
                        <a:t>  </a:t>
                      </a:r>
                      <a:r>
                        <a:rPr kumimoji="0" lang="ro-RO" sz="1200" b="0" i="0" u="none" strike="noStrike" cap="none" normalizeH="0" baseline="0" smtClean="0">
                          <a:ln>
                            <a:noFill/>
                          </a:ln>
                          <a:solidFill>
                            <a:schemeClr val="tx1"/>
                          </a:solidFill>
                          <a:effectLst/>
                          <a:latin typeface=" sans-serif"/>
                          <a:cs typeface="Arial" pitchFamily="34" charset="0"/>
                        </a:rPr>
                        <a:t>Sângele unui adult conţine aproximativ 30.000 de miliarde de globule roşii şi 50 de miliarde de globule albe (Alexis Carrel).</a:t>
                      </a:r>
                      <a:br>
                        <a:rPr kumimoji="0" lang="ro-RO" sz="1200" b="0" i="0" u="none" strike="noStrike" cap="none" normalizeH="0" baseline="0" smtClean="0">
                          <a:ln>
                            <a:noFill/>
                          </a:ln>
                          <a:solidFill>
                            <a:schemeClr val="tx1"/>
                          </a:solidFill>
                          <a:effectLst/>
                          <a:latin typeface=" sans-serif"/>
                          <a:cs typeface="Arial" pitchFamily="34" charset="0"/>
                        </a:rPr>
                      </a:br>
                      <a:r>
                        <a:rPr kumimoji="0" lang="ro-RO" sz="1200" b="0" i="0" u="none" strike="noStrike" cap="none" normalizeH="0" baseline="0" smtClean="0">
                          <a:ln>
                            <a:noFill/>
                          </a:ln>
                          <a:solidFill>
                            <a:schemeClr val="tx1"/>
                          </a:solidFill>
                          <a:effectLst/>
                          <a:latin typeface=" sans-serif"/>
                          <a:cs typeface="Arial" pitchFamily="34" charset="0"/>
                        </a:rPr>
                        <a:t/>
                      </a:r>
                      <a:br>
                        <a:rPr kumimoji="0" lang="ro-RO" sz="1200" b="0" i="0" u="none" strike="noStrike" cap="none" normalizeH="0" baseline="0" smtClean="0">
                          <a:ln>
                            <a:noFill/>
                          </a:ln>
                          <a:solidFill>
                            <a:schemeClr val="tx1"/>
                          </a:solidFill>
                          <a:effectLst/>
                          <a:latin typeface=" sans-serif"/>
                          <a:cs typeface="Arial" pitchFamily="34" charset="0"/>
                        </a:rPr>
                      </a:br>
                      <a:endParaRPr kumimoji="0" lang="ro-RO"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a:noFill/>
                    </a:lnT>
                    <a:lnB>
                      <a:noFill/>
                    </a:lnB>
                    <a:lnTlToBr>
                      <a:noFill/>
                    </a:lnTlToBr>
                    <a:lnBlToTr>
                      <a:noFill/>
                    </a:lnBlToTr>
                    <a:no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idx="4294967295"/>
          </p:nvPr>
        </p:nvSpPr>
        <p:spPr>
          <a:xfrm>
            <a:off x="468313" y="260350"/>
            <a:ext cx="8229600" cy="2016125"/>
          </a:xfrm>
        </p:spPr>
        <p:txBody>
          <a:bodyPr/>
          <a:lstStyle/>
          <a:p>
            <a:pPr eaLnBrk="1" hangingPunct="1"/>
            <a:r>
              <a:rPr lang="en-US" sz="1800" b="1" smtClean="0">
                <a:solidFill>
                  <a:schemeClr val="tx1"/>
                </a:solidFill>
                <a:latin typeface="Comic Sans MS" pitchFamily="66" charset="0"/>
              </a:rPr>
              <a:t>Iulia</a:t>
            </a:r>
            <a:r>
              <a:rPr lang="en-US" sz="1800" smtClean="0">
                <a:solidFill>
                  <a:schemeClr val="tx1"/>
                </a:solidFill>
                <a:latin typeface="Comic Sans MS" pitchFamily="66" charset="0"/>
              </a:rPr>
              <a:t> a observat ca </a:t>
            </a:r>
            <a:r>
              <a:rPr lang="en-US" sz="1800" b="1" smtClean="0">
                <a:solidFill>
                  <a:schemeClr val="tx1"/>
                </a:solidFill>
                <a:latin typeface="Comic Sans MS" pitchFamily="66" charset="0"/>
              </a:rPr>
              <a:t>f</a:t>
            </a:r>
            <a:r>
              <a:rPr lang="ro-RO" sz="1800" b="1" smtClean="0">
                <a:solidFill>
                  <a:schemeClr val="tx1"/>
                </a:solidFill>
                <a:latin typeface="Comic Sans MS" pitchFamily="66" charset="0"/>
              </a:rPr>
              <a:t>osele nazale</a:t>
            </a:r>
            <a:r>
              <a:rPr lang="ro-RO" sz="1800" smtClean="0">
                <a:solidFill>
                  <a:schemeClr val="tx1"/>
                </a:solidFill>
                <a:latin typeface="Comic Sans MS" pitchFamily="66" charset="0"/>
              </a:rPr>
              <a:t> (nările), fac legtura între mediul extern și cavitate</a:t>
            </a:r>
            <a:r>
              <a:rPr lang="en-US" sz="1800" smtClean="0">
                <a:solidFill>
                  <a:schemeClr val="tx1"/>
                </a:solidFill>
                <a:latin typeface="Comic Sans MS" pitchFamily="66" charset="0"/>
              </a:rPr>
              <a:t>a</a:t>
            </a:r>
            <a:r>
              <a:rPr lang="ro-RO" sz="1800" smtClean="0">
                <a:solidFill>
                  <a:schemeClr val="tx1"/>
                </a:solidFill>
                <a:latin typeface="Comic Sans MS" pitchFamily="66" charset="0"/>
              </a:rPr>
              <a:t> nazală (mediul intern).Interiorul cavității nazale este căptușit cu o mucoasă ale cărei secreții mențin locul mereu umed. Mucoasa, fiind puternic vascularizată, încălzește aerul inspirat. Mucusul, cât și firele de păr din fosele nazale opresc înaintarea prafului și a altor impurități care se pot afla în aerul inspirat.</a:t>
            </a:r>
          </a:p>
        </p:txBody>
      </p:sp>
      <p:sp>
        <p:nvSpPr>
          <p:cNvPr id="4099" name="Rectangle 5"/>
          <p:cNvSpPr>
            <a:spLocks noChangeArrowheads="1"/>
          </p:cNvSpPr>
          <p:nvPr/>
        </p:nvSpPr>
        <p:spPr bwMode="auto">
          <a:xfrm>
            <a:off x="323850" y="4365625"/>
            <a:ext cx="8281988" cy="2014538"/>
          </a:xfrm>
          <a:prstGeom prst="rect">
            <a:avLst/>
          </a:prstGeom>
          <a:noFill/>
          <a:ln w="9525">
            <a:noFill/>
            <a:miter lim="800000"/>
            <a:headEnd/>
            <a:tailEnd/>
          </a:ln>
        </p:spPr>
        <p:txBody>
          <a:bodyPr anchor="ctr">
            <a:spAutoFit/>
          </a:bodyPr>
          <a:lstStyle/>
          <a:p>
            <a:pPr algn="ctr"/>
            <a:r>
              <a:rPr lang="en-US" sz="1800" b="1"/>
              <a:t>Luminita </a:t>
            </a:r>
            <a:r>
              <a:rPr lang="en-US" sz="1800"/>
              <a:t>a </a:t>
            </a:r>
            <a:r>
              <a:rPr lang="ro-RO" sz="1800"/>
              <a:t>remarcat</a:t>
            </a:r>
            <a:r>
              <a:rPr lang="en-US" sz="1800"/>
              <a:t> ca </a:t>
            </a:r>
            <a:r>
              <a:rPr lang="en-US" sz="1800" b="1"/>
              <a:t>f</a:t>
            </a:r>
            <a:r>
              <a:rPr lang="ro-RO" sz="1800" b="1"/>
              <a:t>aringele</a:t>
            </a:r>
            <a:r>
              <a:rPr lang="ro-RO" sz="1800"/>
              <a:t> este organul în care se încrucișează calea respiratorie cu calea digestivă. Laringele este alcătuit din mai multe cartilaje, dintre care cel situat anterior prezintă o proeminență, numită “mărul lui Adam”. La intrarea în </a:t>
            </a:r>
            <a:r>
              <a:rPr lang="ro-RO" sz="1800" b="1"/>
              <a:t>laringe</a:t>
            </a:r>
            <a:r>
              <a:rPr lang="ro-RO" sz="1800"/>
              <a:t> se află un căpăcel numit epiglotă</a:t>
            </a:r>
            <a:r>
              <a:rPr lang="en-US" sz="1800"/>
              <a:t>,</a:t>
            </a:r>
            <a:r>
              <a:rPr lang="ro-RO" sz="1800"/>
              <a:t> care, la nevoie, astupă cavitatea laringelui numită glotă. Laringele este și organul vorbirii, deoarece în interiorul său se află două perechi de pliuri numite coarde vocale. Prin vibrarea coardelor inferioare se produc sunetele.</a:t>
            </a:r>
            <a:r>
              <a:rPr lang="ro-RO" sz="1800">
                <a:solidFill>
                  <a:srgbClr val="FF3300"/>
                </a:solidFill>
                <a:latin typeface="Arial" pitchFamily="34" charset="0"/>
              </a:rPr>
              <a:t> </a:t>
            </a:r>
          </a:p>
        </p:txBody>
      </p:sp>
      <p:pic>
        <p:nvPicPr>
          <p:cNvPr id="4100" name="Picture 7" descr="faringe"/>
          <p:cNvPicPr>
            <a:picLocks noChangeAspect="1" noChangeArrowheads="1"/>
          </p:cNvPicPr>
          <p:nvPr/>
        </p:nvPicPr>
        <p:blipFill>
          <a:blip r:embed="rId2" cstate="print"/>
          <a:srcRect/>
          <a:stretch>
            <a:fillRect/>
          </a:stretch>
        </p:blipFill>
        <p:spPr bwMode="auto">
          <a:xfrm>
            <a:off x="900113" y="1916113"/>
            <a:ext cx="2295525" cy="2492375"/>
          </a:xfrm>
          <a:prstGeom prst="rect">
            <a:avLst/>
          </a:prstGeom>
          <a:noFill/>
          <a:ln w="9525">
            <a:noFill/>
            <a:miter lim="800000"/>
            <a:headEnd/>
            <a:tailEnd/>
          </a:ln>
        </p:spPr>
      </p:pic>
      <p:pic>
        <p:nvPicPr>
          <p:cNvPr id="4101" name="Picture 11" descr="laringe4"/>
          <p:cNvPicPr>
            <a:picLocks noChangeAspect="1" noChangeArrowheads="1"/>
          </p:cNvPicPr>
          <p:nvPr/>
        </p:nvPicPr>
        <p:blipFill>
          <a:blip r:embed="rId3" cstate="print"/>
          <a:srcRect/>
          <a:stretch>
            <a:fillRect/>
          </a:stretch>
        </p:blipFill>
        <p:spPr bwMode="auto">
          <a:xfrm>
            <a:off x="5795963" y="2133600"/>
            <a:ext cx="2770187" cy="2020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4"/>
          <p:cNvSpPr>
            <a:spLocks noGrp="1" noChangeArrowheads="1"/>
          </p:cNvSpPr>
          <p:nvPr>
            <p:ph type="title" idx="4294967295"/>
          </p:nvPr>
        </p:nvSpPr>
        <p:spPr>
          <a:xfrm>
            <a:off x="468313" y="404813"/>
            <a:ext cx="8229600" cy="3657600"/>
          </a:xfrm>
        </p:spPr>
        <p:txBody>
          <a:bodyPr/>
          <a:lstStyle/>
          <a:p>
            <a:pPr eaLnBrk="1" hangingPunct="1"/>
            <a:r>
              <a:rPr lang="ro-RO" sz="1800" b="1" u="sng" smtClean="0">
                <a:latin typeface="Comic Sans MS" pitchFamily="66" charset="0"/>
              </a:rPr>
              <a:t>Varicele</a:t>
            </a:r>
            <a:r>
              <a:rPr lang="ro-RO" sz="1800" u="sng" smtClean="0">
                <a:latin typeface="Comic Sans MS" pitchFamily="66" charset="0"/>
              </a:rPr>
              <a:t/>
            </a:r>
            <a:br>
              <a:rPr lang="ro-RO" sz="1800" u="sng" smtClean="0">
                <a:latin typeface="Comic Sans MS" pitchFamily="66" charset="0"/>
              </a:rPr>
            </a:br>
            <a:r>
              <a:rPr lang="ro-RO" sz="1800" u="sng" smtClean="0">
                <a:latin typeface="Comic Sans MS" pitchFamily="66" charset="0"/>
              </a:rPr>
              <a:t/>
            </a:r>
            <a:br>
              <a:rPr lang="ro-RO" sz="1800" u="sng" smtClean="0">
                <a:latin typeface="Comic Sans MS" pitchFamily="66" charset="0"/>
              </a:rPr>
            </a:br>
            <a:r>
              <a:rPr lang="ro-RO" sz="1800" smtClean="0">
                <a:latin typeface="Comic Sans MS" pitchFamily="66" charset="0"/>
              </a:rPr>
              <a:t>În situatia în care venele nu mai asigura o circulatie corespunzatoare a sângelui, se pot dilata, dând nastere la veritabile "lacuri" de sânge. Când sunt situate superficial, aceste vene devin vizibile, dilatate si produc adesea simptome caracteristice - oboseala, senzatia de greutate sau durere în membrul respectiv. În cazurile severe, varicele se pot rupe, sau pot da nastere la leziuni ulcerate, deschise, la suprafata pielii. Localizarea cea mai frecventa a varicelor este la nivelul membrelor inferioare, la gambe si coapse. Varicele pot aparea atât la femei cât si la barbati la orice vârsta, însa cel mai frecvent afecteaza femeile în perioada când au copii si mai tarziu.</a:t>
            </a:r>
            <a:br>
              <a:rPr lang="ro-RO" sz="1800" smtClean="0">
                <a:latin typeface="Comic Sans MS" pitchFamily="66" charset="0"/>
              </a:rPr>
            </a:br>
            <a:endParaRPr lang="ro-RO" sz="4000" smtClean="0">
              <a:latin typeface="Comic Sans MS" pitchFamily="66" charset="0"/>
            </a:endParaRPr>
          </a:p>
        </p:txBody>
      </p:sp>
      <p:pic>
        <p:nvPicPr>
          <p:cNvPr id="31747" name="Picture 8" descr="varice-hidrostatice"/>
          <p:cNvPicPr>
            <a:picLocks noChangeAspect="1" noChangeArrowheads="1"/>
          </p:cNvPicPr>
          <p:nvPr/>
        </p:nvPicPr>
        <p:blipFill>
          <a:blip r:embed="rId2" cstate="print"/>
          <a:srcRect/>
          <a:stretch>
            <a:fillRect/>
          </a:stretch>
        </p:blipFill>
        <p:spPr bwMode="auto">
          <a:xfrm>
            <a:off x="2700338" y="3573463"/>
            <a:ext cx="3524250" cy="30480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
          <p:cNvSpPr>
            <a:spLocks noChangeArrowheads="1"/>
          </p:cNvSpPr>
          <p:nvPr/>
        </p:nvSpPr>
        <p:spPr bwMode="auto">
          <a:xfrm>
            <a:off x="179388" y="2349500"/>
            <a:ext cx="8785225" cy="2563813"/>
          </a:xfrm>
          <a:prstGeom prst="rect">
            <a:avLst/>
          </a:prstGeom>
          <a:noFill/>
          <a:ln w="9525">
            <a:noFill/>
            <a:miter lim="800000"/>
            <a:headEnd/>
            <a:tailEnd/>
          </a:ln>
        </p:spPr>
        <p:txBody>
          <a:bodyPr anchor="ctr">
            <a:spAutoFit/>
          </a:bodyPr>
          <a:lstStyle/>
          <a:p>
            <a:pPr algn="ctr"/>
            <a:r>
              <a:rPr lang="ro-RO" sz="1800" b="1"/>
              <a:t>Boala varicoasa </a:t>
            </a:r>
            <a:r>
              <a:rPr lang="ro-RO" sz="1800"/>
              <a:t>poate avea numeroase </a:t>
            </a:r>
            <a:r>
              <a:rPr lang="ro-RO" sz="1800" b="1"/>
              <a:t>cauze</a:t>
            </a:r>
            <a:r>
              <a:rPr lang="ro-RO" sz="1800"/>
              <a:t>:</a:t>
            </a:r>
          </a:p>
          <a:p>
            <a:pPr algn="ctr"/>
            <a:r>
              <a:rPr lang="ro-RO" sz="1800"/>
              <a:t>factori genetici  (cca 90%),sarcina,obezitatea,statul prelungit în picioare,eforturi fizice intense (culturism,haltere),sporturi cu opriri şi porniri bruste (atletism, tenis),fumatul (afectează microcirculatia),alimentaţia bogată în grăsimi, abuzul de cafea şi de alcool.,epilarea cu ceară fierbinte,folosirea în exces a saunei,baile  fierbinti (vasodilatatia cauzată de căldură favorizează degradarea peretului venos),expunerea îndelungată la soare,tocurile înalte şi pantofii stramti,folosirea pe timp indelungat a anticonceptionalelor (efectul lor iritant duce deseori la tromboflebite)</a:t>
            </a:r>
          </a:p>
        </p:txBody>
      </p:sp>
      <p:pic>
        <p:nvPicPr>
          <p:cNvPr id="32771" name="Picture 6" descr="56841-legs"/>
          <p:cNvPicPr>
            <a:picLocks noChangeAspect="1" noChangeArrowheads="1"/>
          </p:cNvPicPr>
          <p:nvPr/>
        </p:nvPicPr>
        <p:blipFill>
          <a:blip r:embed="rId2" cstate="print"/>
          <a:srcRect/>
          <a:stretch>
            <a:fillRect/>
          </a:stretch>
        </p:blipFill>
        <p:spPr bwMode="auto">
          <a:xfrm>
            <a:off x="468313" y="260350"/>
            <a:ext cx="1219200" cy="1800225"/>
          </a:xfrm>
          <a:prstGeom prst="rect">
            <a:avLst/>
          </a:prstGeom>
          <a:noFill/>
          <a:ln w="9525">
            <a:noFill/>
            <a:miter lim="800000"/>
            <a:headEnd/>
            <a:tailEnd/>
          </a:ln>
        </p:spPr>
      </p:pic>
      <p:pic>
        <p:nvPicPr>
          <p:cNvPr id="32772" name="Picture 8" descr="epilare2"/>
          <p:cNvPicPr>
            <a:picLocks noChangeAspect="1" noChangeArrowheads="1"/>
          </p:cNvPicPr>
          <p:nvPr/>
        </p:nvPicPr>
        <p:blipFill>
          <a:blip r:embed="rId3" cstate="print"/>
          <a:srcRect/>
          <a:stretch>
            <a:fillRect/>
          </a:stretch>
        </p:blipFill>
        <p:spPr bwMode="auto">
          <a:xfrm>
            <a:off x="2411413" y="333375"/>
            <a:ext cx="1655762" cy="1655763"/>
          </a:xfrm>
          <a:prstGeom prst="rect">
            <a:avLst/>
          </a:prstGeom>
          <a:noFill/>
          <a:ln w="9525">
            <a:noFill/>
            <a:miter lim="800000"/>
            <a:headEnd/>
            <a:tailEnd/>
          </a:ln>
        </p:spPr>
      </p:pic>
      <p:pic>
        <p:nvPicPr>
          <p:cNvPr id="32773" name="Picture 10" descr="sauna_02"/>
          <p:cNvPicPr>
            <a:picLocks noChangeAspect="1" noChangeArrowheads="1"/>
          </p:cNvPicPr>
          <p:nvPr/>
        </p:nvPicPr>
        <p:blipFill>
          <a:blip r:embed="rId4" cstate="print"/>
          <a:srcRect/>
          <a:stretch>
            <a:fillRect/>
          </a:stretch>
        </p:blipFill>
        <p:spPr bwMode="auto">
          <a:xfrm>
            <a:off x="6877050" y="188913"/>
            <a:ext cx="1944688" cy="2160587"/>
          </a:xfrm>
          <a:prstGeom prst="rect">
            <a:avLst/>
          </a:prstGeom>
          <a:noFill/>
          <a:ln w="9525">
            <a:noFill/>
            <a:miter lim="800000"/>
            <a:headEnd/>
            <a:tailEnd/>
          </a:ln>
        </p:spPr>
      </p:pic>
      <p:pic>
        <p:nvPicPr>
          <p:cNvPr id="32774" name="Picture 12" descr="tigara-ma-las-de-fumat-4"/>
          <p:cNvPicPr>
            <a:picLocks noChangeAspect="1" noChangeArrowheads="1"/>
          </p:cNvPicPr>
          <p:nvPr/>
        </p:nvPicPr>
        <p:blipFill>
          <a:blip r:embed="rId5" cstate="print"/>
          <a:srcRect/>
          <a:stretch>
            <a:fillRect/>
          </a:stretch>
        </p:blipFill>
        <p:spPr bwMode="auto">
          <a:xfrm>
            <a:off x="5940425" y="4941888"/>
            <a:ext cx="2665413" cy="1771650"/>
          </a:xfrm>
          <a:prstGeom prst="rect">
            <a:avLst/>
          </a:prstGeom>
          <a:noFill/>
          <a:ln w="9525">
            <a:noFill/>
            <a:miter lim="800000"/>
            <a:headEnd/>
            <a:tailEnd/>
          </a:ln>
        </p:spPr>
      </p:pic>
      <p:pic>
        <p:nvPicPr>
          <p:cNvPr id="32775" name="Picture 14" descr="Vlad_Pihureac_culturism"/>
          <p:cNvPicPr>
            <a:picLocks noChangeAspect="1" noChangeArrowheads="1"/>
          </p:cNvPicPr>
          <p:nvPr/>
        </p:nvPicPr>
        <p:blipFill>
          <a:blip r:embed="rId6" cstate="print"/>
          <a:srcRect/>
          <a:stretch>
            <a:fillRect/>
          </a:stretch>
        </p:blipFill>
        <p:spPr bwMode="auto">
          <a:xfrm>
            <a:off x="755650" y="5013325"/>
            <a:ext cx="1657350" cy="1643063"/>
          </a:xfrm>
          <a:prstGeom prst="rect">
            <a:avLst/>
          </a:prstGeom>
          <a:noFill/>
          <a:ln w="9525">
            <a:noFill/>
            <a:miter lim="800000"/>
            <a:headEnd/>
            <a:tailEnd/>
          </a:ln>
        </p:spPr>
      </p:pic>
      <p:pic>
        <p:nvPicPr>
          <p:cNvPr id="32776" name="Picture 16" descr="ANd9GcQ-HNS7FZqoMmEM6JZxius7poXaGVtCrWKJUaYyY4_zdNpugIpbEkxREz_OGg"/>
          <p:cNvPicPr>
            <a:picLocks noChangeAspect="1" noChangeArrowheads="1"/>
          </p:cNvPicPr>
          <p:nvPr/>
        </p:nvPicPr>
        <p:blipFill>
          <a:blip r:embed="rId7" cstate="print"/>
          <a:srcRect/>
          <a:stretch>
            <a:fillRect/>
          </a:stretch>
        </p:blipFill>
        <p:spPr bwMode="auto">
          <a:xfrm>
            <a:off x="3492500" y="5157788"/>
            <a:ext cx="1809750" cy="1009650"/>
          </a:xfrm>
          <a:prstGeom prst="rect">
            <a:avLst/>
          </a:prstGeom>
          <a:noFill/>
          <a:ln w="9525">
            <a:noFill/>
            <a:miter lim="800000"/>
            <a:headEnd/>
            <a:tailEnd/>
          </a:ln>
        </p:spPr>
      </p:pic>
      <p:pic>
        <p:nvPicPr>
          <p:cNvPr id="32777" name="Picture 18" descr="ANd9GcQsDtDnspQ2y-iPWf5bhzLjgtRuR3MYvxMnHL4Aok75z3-UCK6fzDkoSZ4l"/>
          <p:cNvPicPr>
            <a:picLocks noChangeAspect="1" noChangeArrowheads="1"/>
          </p:cNvPicPr>
          <p:nvPr/>
        </p:nvPicPr>
        <p:blipFill>
          <a:blip r:embed="rId8" cstate="print"/>
          <a:srcRect/>
          <a:stretch>
            <a:fillRect/>
          </a:stretch>
        </p:blipFill>
        <p:spPr bwMode="auto">
          <a:xfrm>
            <a:off x="4572000" y="476250"/>
            <a:ext cx="1428750" cy="142875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Dreptunghi 1"/>
          <p:cNvSpPr>
            <a:spLocks noChangeArrowheads="1"/>
          </p:cNvSpPr>
          <p:nvPr/>
        </p:nvSpPr>
        <p:spPr bwMode="auto">
          <a:xfrm>
            <a:off x="0" y="333375"/>
            <a:ext cx="9144000" cy="731838"/>
          </a:xfrm>
          <a:prstGeom prst="rect">
            <a:avLst/>
          </a:prstGeom>
          <a:noFill/>
          <a:ln w="9525">
            <a:noFill/>
            <a:miter lim="800000"/>
            <a:headEnd/>
            <a:tailEnd/>
          </a:ln>
        </p:spPr>
        <p:txBody>
          <a:bodyPr>
            <a:spAutoFit/>
          </a:bodyPr>
          <a:lstStyle/>
          <a:p>
            <a:pPr algn="ctr"/>
            <a:r>
              <a:rPr lang="ro-RO" sz="2400" b="1"/>
              <a:t>Ateroscleroza</a:t>
            </a:r>
            <a:endParaRPr lang="ro-RO" sz="2400" b="1" u="sng"/>
          </a:p>
          <a:p>
            <a:pPr algn="ctr"/>
            <a:endParaRPr lang="ro-RO" sz="1800">
              <a:latin typeface="Arial" pitchFamily="34" charset="0"/>
            </a:endParaRPr>
          </a:p>
        </p:txBody>
      </p:sp>
      <p:sp>
        <p:nvSpPr>
          <p:cNvPr id="33795" name="Dreptunghi 4"/>
          <p:cNvSpPr>
            <a:spLocks noChangeArrowheads="1"/>
          </p:cNvSpPr>
          <p:nvPr/>
        </p:nvSpPr>
        <p:spPr bwMode="auto">
          <a:xfrm>
            <a:off x="179388" y="1341438"/>
            <a:ext cx="8964612" cy="2308225"/>
          </a:xfrm>
          <a:prstGeom prst="rect">
            <a:avLst/>
          </a:prstGeom>
          <a:noFill/>
          <a:ln w="9525">
            <a:noFill/>
            <a:miter lim="800000"/>
            <a:headEnd/>
            <a:tailEnd/>
          </a:ln>
        </p:spPr>
        <p:txBody>
          <a:bodyPr>
            <a:spAutoFit/>
          </a:bodyPr>
          <a:lstStyle/>
          <a:p>
            <a:r>
              <a:rPr lang="ro-RO" sz="1800"/>
              <a:t>	</a:t>
            </a:r>
            <a:r>
              <a:rPr lang="vi-VN" sz="1800"/>
              <a:t>Este o combinaţie de modificări ale tunicii interne a arterelor</a:t>
            </a:r>
            <a:r>
              <a:rPr lang="en-US" sz="1800"/>
              <a:t>,</a:t>
            </a:r>
            <a:r>
              <a:rPr lang="vi-VN" sz="1800"/>
              <a:t> constând în depuneri de grăsimi ce se însoţesc de o reacţie fibroasă , depuneri de calciu şi progresiv ulcerarea ateromului. </a:t>
            </a:r>
            <a:br>
              <a:rPr lang="vi-VN" sz="1800"/>
            </a:br>
            <a:r>
              <a:rPr lang="ro-RO" sz="1800"/>
              <a:t>	</a:t>
            </a:r>
            <a:r>
              <a:rPr lang="vi-VN" sz="1800"/>
              <a:t>Astfel, se produc stenoze progresive ale arterelor, iar prin ulcerarea plăcilor eteromatoase este favorizată coagularea = tromboză (astuparea vaselor). Simptomele sunt diferite după localizare. Factori de risc: predispoziţia genetică, hiperlipemia, diabetul, hipertensiunea arterială, tutun, obezitate. </a:t>
            </a:r>
            <a:br>
              <a:rPr lang="vi-VN" sz="1800"/>
            </a:br>
            <a:r>
              <a:rPr lang="ro-RO" sz="1800"/>
              <a:t>	</a:t>
            </a:r>
            <a:endParaRPr lang="vi-VN" sz="1800"/>
          </a:p>
        </p:txBody>
      </p:sp>
      <p:pic>
        <p:nvPicPr>
          <p:cNvPr id="33796" name="Picture 4" descr="http://www.sfatulmedicului.ro/external/uploads/galerii_foto/51/Placa_de_aterom_sectiune_prin_artera_ro.JPG"/>
          <p:cNvPicPr>
            <a:picLocks noChangeAspect="1" noChangeArrowheads="1"/>
          </p:cNvPicPr>
          <p:nvPr/>
        </p:nvPicPr>
        <p:blipFill>
          <a:blip r:embed="rId3" cstate="print"/>
          <a:srcRect/>
          <a:stretch>
            <a:fillRect/>
          </a:stretch>
        </p:blipFill>
        <p:spPr bwMode="auto">
          <a:xfrm>
            <a:off x="323850" y="3644900"/>
            <a:ext cx="3810000" cy="3048000"/>
          </a:xfrm>
          <a:prstGeom prst="rect">
            <a:avLst/>
          </a:prstGeom>
          <a:noFill/>
          <a:ln w="9525">
            <a:noFill/>
            <a:miter lim="800000"/>
            <a:headEnd/>
            <a:tailEnd/>
          </a:ln>
        </p:spPr>
      </p:pic>
      <p:pic>
        <p:nvPicPr>
          <p:cNvPr id="33797" name="Picture 2" descr="http://1.bp.blogspot.com/_dRKPKjT4t1U/TFQdgSPBhTI/AAAAAAAAEKw/N7qkX9GQADk/s320/ateroscleroza.gif"/>
          <p:cNvPicPr>
            <a:picLocks noChangeAspect="1" noChangeArrowheads="1"/>
          </p:cNvPicPr>
          <p:nvPr/>
        </p:nvPicPr>
        <p:blipFill>
          <a:blip r:embed="rId4" cstate="print"/>
          <a:srcRect/>
          <a:stretch>
            <a:fillRect/>
          </a:stretch>
        </p:blipFill>
        <p:spPr bwMode="auto">
          <a:xfrm>
            <a:off x="5076825" y="3860800"/>
            <a:ext cx="3527425" cy="2951163"/>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5"/>
          <p:cNvSpPr>
            <a:spLocks noChangeArrowheads="1"/>
          </p:cNvSpPr>
          <p:nvPr/>
        </p:nvSpPr>
        <p:spPr bwMode="auto">
          <a:xfrm>
            <a:off x="323850" y="476250"/>
            <a:ext cx="8497888" cy="2289175"/>
          </a:xfrm>
          <a:prstGeom prst="rect">
            <a:avLst/>
          </a:prstGeom>
          <a:noFill/>
          <a:ln w="9525">
            <a:noFill/>
            <a:miter lim="800000"/>
            <a:headEnd/>
            <a:tailEnd/>
          </a:ln>
        </p:spPr>
        <p:txBody>
          <a:bodyPr>
            <a:spAutoFit/>
          </a:bodyPr>
          <a:lstStyle/>
          <a:p>
            <a:r>
              <a:rPr lang="ro-RO" sz="1800">
                <a:latin typeface="Arial" pitchFamily="34" charset="0"/>
              </a:rPr>
              <a:t>	</a:t>
            </a:r>
            <a:r>
              <a:rPr lang="vi-VN" sz="1800"/>
              <a:t>Tratament: Dieta: scăderea aportului de grăsimi de origine animală; din grăsimile ingerate (30% din raţia calorică), două treimi să fie de origine vegetală. Evitarea zaharurilor ce duc, de asemenea, la creşterea lipidelor sanguine. Medicaţia hipocolesterolemiantă: Heparina s.c. acţiune de scurtă </a:t>
            </a:r>
            <a:r>
              <a:rPr lang="en-US" sz="1800"/>
              <a:t>d</a:t>
            </a:r>
            <a:r>
              <a:rPr lang="vi-VN" sz="1800"/>
              <a:t>urată, Clofibrat, Acid nicotinic (Vit. PP), dextrotironina etc. Terapia naturistă recomandă : infuzie de păducel (50 g flori uscate la 1 litru de apă), 3 căni pe zi: vâsc (15 g frunze proaspete la 1 litru apă), se bea într-o zi; decoct de anghinare</a:t>
            </a:r>
            <a:r>
              <a:rPr lang="ro-RO" sz="1800"/>
              <a:t>.</a:t>
            </a:r>
            <a:endParaRPr lang="vi-VN" sz="1800"/>
          </a:p>
        </p:txBody>
      </p:sp>
      <p:pic>
        <p:nvPicPr>
          <p:cNvPr id="34819" name="Picture 7" descr="legume-111-shutterstock"/>
          <p:cNvPicPr>
            <a:picLocks noChangeAspect="1" noChangeArrowheads="1"/>
          </p:cNvPicPr>
          <p:nvPr/>
        </p:nvPicPr>
        <p:blipFill>
          <a:blip r:embed="rId2" cstate="print"/>
          <a:srcRect/>
          <a:stretch>
            <a:fillRect/>
          </a:stretch>
        </p:blipFill>
        <p:spPr bwMode="auto">
          <a:xfrm>
            <a:off x="755650" y="3213100"/>
            <a:ext cx="3789363" cy="2338388"/>
          </a:xfrm>
          <a:prstGeom prst="rect">
            <a:avLst/>
          </a:prstGeom>
          <a:noFill/>
          <a:ln w="9525">
            <a:noFill/>
            <a:miter lim="800000"/>
            <a:headEnd/>
            <a:tailEnd/>
          </a:ln>
        </p:spPr>
      </p:pic>
      <p:pic>
        <p:nvPicPr>
          <p:cNvPr id="34820" name="Picture 9" descr="image_121855022254856400_1"/>
          <p:cNvPicPr>
            <a:picLocks noChangeAspect="1" noChangeArrowheads="1"/>
          </p:cNvPicPr>
          <p:nvPr/>
        </p:nvPicPr>
        <p:blipFill>
          <a:blip r:embed="rId3" cstate="print"/>
          <a:srcRect/>
          <a:stretch>
            <a:fillRect/>
          </a:stretch>
        </p:blipFill>
        <p:spPr bwMode="auto">
          <a:xfrm>
            <a:off x="5508625" y="2924175"/>
            <a:ext cx="2790825" cy="2790825"/>
          </a:xfrm>
          <a:prstGeom prst="rect">
            <a:avLst/>
          </a:prstGeom>
          <a:noFill/>
          <a:ln w="9525">
            <a:noFill/>
            <a:miter lim="800000"/>
            <a:headEnd/>
            <a:tailEnd/>
          </a:ln>
        </p:spPr>
      </p:pic>
      <p:sp>
        <p:nvSpPr>
          <p:cNvPr id="34821" name="Text Box 10"/>
          <p:cNvSpPr txBox="1">
            <a:spLocks noChangeArrowheads="1"/>
          </p:cNvSpPr>
          <p:nvPr/>
        </p:nvSpPr>
        <p:spPr bwMode="auto">
          <a:xfrm>
            <a:off x="1692275" y="5734050"/>
            <a:ext cx="2087563" cy="366713"/>
          </a:xfrm>
          <a:prstGeom prst="rect">
            <a:avLst/>
          </a:prstGeom>
          <a:noFill/>
          <a:ln w="9525">
            <a:noFill/>
            <a:miter lim="800000"/>
            <a:headEnd/>
            <a:tailEnd/>
          </a:ln>
        </p:spPr>
        <p:txBody>
          <a:bodyPr>
            <a:spAutoFit/>
          </a:bodyPr>
          <a:lstStyle/>
          <a:p>
            <a:r>
              <a:rPr lang="ro-RO" sz="1800" b="1"/>
              <a:t>Asa da</a:t>
            </a:r>
          </a:p>
        </p:txBody>
      </p:sp>
      <p:sp>
        <p:nvSpPr>
          <p:cNvPr id="34822" name="Text Box 11"/>
          <p:cNvSpPr txBox="1">
            <a:spLocks noChangeArrowheads="1"/>
          </p:cNvSpPr>
          <p:nvPr/>
        </p:nvSpPr>
        <p:spPr bwMode="auto">
          <a:xfrm>
            <a:off x="6227763" y="5805488"/>
            <a:ext cx="1657350" cy="366712"/>
          </a:xfrm>
          <a:prstGeom prst="rect">
            <a:avLst/>
          </a:prstGeom>
          <a:noFill/>
          <a:ln w="9525">
            <a:noFill/>
            <a:miter lim="800000"/>
            <a:headEnd/>
            <a:tailEnd/>
          </a:ln>
        </p:spPr>
        <p:txBody>
          <a:bodyPr>
            <a:spAutoFit/>
          </a:bodyPr>
          <a:lstStyle/>
          <a:p>
            <a:r>
              <a:rPr lang="ro-RO" sz="1800" b="1"/>
              <a:t>Asa nu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
          <p:cNvSpPr>
            <a:spLocks noChangeArrowheads="1"/>
          </p:cNvSpPr>
          <p:nvPr/>
        </p:nvSpPr>
        <p:spPr bwMode="auto">
          <a:xfrm>
            <a:off x="250825" y="260350"/>
            <a:ext cx="8497888" cy="5859463"/>
          </a:xfrm>
          <a:prstGeom prst="rect">
            <a:avLst/>
          </a:prstGeom>
          <a:noFill/>
          <a:ln w="9525">
            <a:noFill/>
            <a:miter lim="800000"/>
            <a:headEnd/>
            <a:tailEnd/>
          </a:ln>
        </p:spPr>
        <p:txBody>
          <a:bodyPr anchor="ctr">
            <a:spAutoFit/>
          </a:bodyPr>
          <a:lstStyle/>
          <a:p>
            <a:pPr eaLnBrk="0" hangingPunct="0"/>
            <a:r>
              <a:rPr lang="ro-RO" sz="1800">
                <a:latin typeface="Arial" pitchFamily="34" charset="0"/>
              </a:rPr>
              <a:t>	</a:t>
            </a:r>
            <a:r>
              <a:rPr lang="ro-RO" sz="1800" b="1"/>
              <a:t>Hipertensiunea arteriala</a:t>
            </a:r>
            <a:r>
              <a:rPr lang="ro-RO" sz="1800"/>
              <a:t> este impartita in patru stadii:</a:t>
            </a:r>
            <a:br>
              <a:rPr lang="ro-RO" sz="1800"/>
            </a:br>
            <a:r>
              <a:rPr lang="ro-RO" sz="1800"/>
              <a:t>-  (usoara) - tensiunea sistolica intre 140-159 mm col Hg si/sau tensiunea diastolica intre 90-99 mm col Hg</a:t>
            </a:r>
            <a:br>
              <a:rPr lang="ro-RO" sz="1800"/>
            </a:br>
            <a:r>
              <a:rPr lang="ro-RO" sz="1800"/>
              <a:t>-  (moderata) - tensiunea sistolica intre 160-179 mm col Hg si/sau tensiunea diastolica intre 100-109 mm col Hg</a:t>
            </a:r>
            <a:br>
              <a:rPr lang="ro-RO" sz="1800"/>
            </a:br>
            <a:r>
              <a:rPr lang="ro-RO" sz="1800"/>
              <a:t>-  (severa) - tensiunea sistolica &gt;180 mm col Hg si/sau tensiunea diastolica &gt;110 mm col Hg</a:t>
            </a:r>
            <a:br>
              <a:rPr lang="ro-RO" sz="1800"/>
            </a:br>
            <a:r>
              <a:rPr lang="ro-RO" sz="1800"/>
              <a:t/>
            </a:r>
            <a:br>
              <a:rPr lang="ro-RO" sz="1800"/>
            </a:br>
            <a:r>
              <a:rPr lang="ro-RO" sz="1800"/>
              <a:t>	Hipertensiunea arteriala poate afecta multe organe, inclusiv creierul, ochii, inima si rinichii, la fel ca si arterele din intreg corpul. In cazul persoanelor cu hipertensiune nediagnosticata sau tratata incorect, riscul de a face infarcte miocardice, accidente vasculare cerebrale, insuficienta renala sau posibilitatea de a orbi, este mai mare.</a:t>
            </a:r>
          </a:p>
          <a:p>
            <a:pPr eaLnBrk="0" hangingPunct="0"/>
            <a:endParaRPr lang="ro-RO" sz="1800"/>
          </a:p>
          <a:p>
            <a:pPr eaLnBrk="0" hangingPunct="0"/>
            <a:r>
              <a:rPr lang="ro-RO" sz="1800"/>
              <a:t>	Hipertensiunea arteriala poate determina simptome ca:</a:t>
            </a:r>
            <a:br>
              <a:rPr lang="ro-RO" sz="1800"/>
            </a:br>
            <a:r>
              <a:rPr lang="ro-RO" sz="1800"/>
              <a:t>- cefalee (dureri de cap)</a:t>
            </a:r>
            <a:br>
              <a:rPr lang="ro-RO" sz="1800"/>
            </a:br>
            <a:r>
              <a:rPr lang="ro-RO" sz="1800"/>
              <a:t>- oboseala</a:t>
            </a:r>
            <a:br>
              <a:rPr lang="ro-RO" sz="1800"/>
            </a:br>
            <a:r>
              <a:rPr lang="ro-RO" sz="1800"/>
              <a:t>- acufene (tiuituri in urechi)</a:t>
            </a:r>
            <a:br>
              <a:rPr lang="ro-RO" sz="1800"/>
            </a:br>
            <a:r>
              <a:rPr lang="ro-RO" sz="1800"/>
              <a:t>- scotoame (vedere cu puncte galbene)</a:t>
            </a:r>
            <a:br>
              <a:rPr lang="ro-RO" sz="1800"/>
            </a:br>
            <a:r>
              <a:rPr lang="ro-RO" sz="1800"/>
              <a:t>- ameteli</a:t>
            </a:r>
            <a:br>
              <a:rPr lang="ro-RO" sz="1800"/>
            </a:br>
            <a:endParaRPr lang="ro-RO" sz="1800"/>
          </a:p>
        </p:txBody>
      </p:sp>
      <p:pic>
        <p:nvPicPr>
          <p:cNvPr id="35843" name="Picture 6" descr="hta-hipertensiunea-231x300"/>
          <p:cNvPicPr>
            <a:picLocks noChangeAspect="1" noChangeArrowheads="1"/>
          </p:cNvPicPr>
          <p:nvPr/>
        </p:nvPicPr>
        <p:blipFill>
          <a:blip r:embed="rId2" cstate="print"/>
          <a:srcRect/>
          <a:stretch>
            <a:fillRect/>
          </a:stretch>
        </p:blipFill>
        <p:spPr bwMode="auto">
          <a:xfrm>
            <a:off x="6877050" y="4476750"/>
            <a:ext cx="1833563" cy="238125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4"/>
          <p:cNvSpPr>
            <a:spLocks noChangeArrowheads="1"/>
          </p:cNvSpPr>
          <p:nvPr/>
        </p:nvSpPr>
        <p:spPr bwMode="auto">
          <a:xfrm>
            <a:off x="468313" y="103188"/>
            <a:ext cx="8035925" cy="6462712"/>
          </a:xfrm>
          <a:prstGeom prst="rect">
            <a:avLst/>
          </a:prstGeom>
          <a:noFill/>
          <a:ln w="9525">
            <a:noFill/>
            <a:miter lim="800000"/>
            <a:headEnd/>
            <a:tailEnd/>
          </a:ln>
        </p:spPr>
        <p:txBody>
          <a:bodyPr anchor="ctr">
            <a:spAutoFit/>
          </a:bodyPr>
          <a:lstStyle/>
          <a:p>
            <a:pPr eaLnBrk="0" hangingPunct="0"/>
            <a:r>
              <a:rPr lang="ro-RO" sz="1800"/>
              <a:t>	Modalitatile de prevenire a hipertensiunii art</a:t>
            </a:r>
            <a:r>
              <a:rPr lang="en-US" sz="1800"/>
              <a:t>e</a:t>
            </a:r>
            <a:r>
              <a:rPr lang="ro-RO" sz="1800"/>
              <a:t>riale includ:</a:t>
            </a:r>
            <a:br>
              <a:rPr lang="ro-RO" sz="1800"/>
            </a:br>
            <a:r>
              <a:rPr lang="ro-RO" sz="1800"/>
              <a:t>- efectuarea regulata de exercitii fizice (de exemplu, aerobic)</a:t>
            </a:r>
            <a:br>
              <a:rPr lang="ro-RO" sz="1800"/>
            </a:br>
            <a:r>
              <a:rPr lang="ro-RO" sz="1800"/>
              <a:t>- limitarea consumului de bauturi alcoolice si sare</a:t>
            </a:r>
            <a:br>
              <a:rPr lang="ro-RO" sz="1800"/>
            </a:br>
            <a:r>
              <a:rPr lang="ro-RO" sz="1800"/>
              <a:t>- dieta bogata in legume si fructe si saraca in grasimi saturate</a:t>
            </a:r>
            <a:br>
              <a:rPr lang="ro-RO" sz="1800"/>
            </a:br>
            <a:r>
              <a:rPr lang="ro-RO" sz="1800"/>
              <a:t>- evitarea fumatului</a:t>
            </a:r>
            <a:br>
              <a:rPr lang="ro-RO" sz="1800"/>
            </a:br>
            <a:r>
              <a:rPr lang="ro-RO" sz="1800"/>
              <a:t>- mentinerea unei greutati corporale normale.</a:t>
            </a:r>
            <a:br>
              <a:rPr lang="ro-RO" sz="1800"/>
            </a:br>
            <a:r>
              <a:rPr lang="ro-RO" sz="1800"/>
              <a:t>Este foarte important sa fie modificati, pe cat posibil, factorii de risc ai boli</a:t>
            </a:r>
            <a:r>
              <a:rPr lang="en-US" sz="1800"/>
              <a:t>i</a:t>
            </a:r>
            <a:r>
              <a:rPr lang="ro-RO" sz="1800"/>
              <a:t> coronariene. In plus de masurile de mai sus, ar mai trebui:</a:t>
            </a:r>
            <a:br>
              <a:rPr lang="ro-RO" sz="1800"/>
            </a:br>
            <a:r>
              <a:rPr lang="ro-RO" sz="1800"/>
              <a:t>- abandonat fumatul</a:t>
            </a:r>
            <a:br>
              <a:rPr lang="ro-RO" sz="1800"/>
            </a:br>
            <a:r>
              <a:rPr lang="ro-RO" sz="1800"/>
              <a:t>- reducerea nivelului crescut de LDL colesterol ("colesterolul rau")</a:t>
            </a:r>
            <a:br>
              <a:rPr lang="ro-RO" sz="1800"/>
            </a:br>
            <a:r>
              <a:rPr lang="ro-RO" sz="1800"/>
              <a:t>- cresterea nivelului de HDL colesterol ("colesterolul bun")</a:t>
            </a:r>
            <a:br>
              <a:rPr lang="ro-RO" sz="1800"/>
            </a:br>
            <a:r>
              <a:rPr lang="ro-RO" sz="1800"/>
              <a:t>Medicamentele antihipertensive includ urmatoarele clase de medicamente:</a:t>
            </a:r>
            <a:br>
              <a:rPr lang="ro-RO" sz="1800"/>
            </a:br>
            <a:r>
              <a:rPr lang="ro-RO" sz="1800"/>
              <a:t>- beta blocante</a:t>
            </a:r>
            <a:br>
              <a:rPr lang="ro-RO" sz="1800"/>
            </a:br>
            <a:r>
              <a:rPr lang="ro-RO" sz="1800"/>
              <a:t>- diuretice</a:t>
            </a:r>
            <a:br>
              <a:rPr lang="ro-RO" sz="1800"/>
            </a:br>
            <a:r>
              <a:rPr lang="ro-RO" sz="1800"/>
              <a:t>- inhibitorii enzimei de conversie a angiontensinei</a:t>
            </a:r>
            <a:br>
              <a:rPr lang="ro-RO" sz="1800"/>
            </a:br>
            <a:r>
              <a:rPr lang="ro-RO" sz="1800"/>
              <a:t>- blocantele receptorilor de angiotensina</a:t>
            </a:r>
            <a:br>
              <a:rPr lang="ro-RO" sz="1800"/>
            </a:br>
            <a:r>
              <a:rPr lang="ro-RO" sz="1800"/>
              <a:t>- blocantele canalelor de calciu</a:t>
            </a:r>
            <a:br>
              <a:rPr lang="ro-RO" sz="1800"/>
            </a:br>
            <a:r>
              <a:rPr lang="ro-RO" sz="1800"/>
              <a:t>- alfa blocantele</a:t>
            </a:r>
            <a:br>
              <a:rPr lang="ro-RO" sz="1800"/>
            </a:br>
            <a:r>
              <a:rPr lang="ro-RO" sz="1800"/>
              <a:t>Persoanele care sufera concomitent de diabet zaharat, boli renale sau boli cardiovasculare, necesita un tratament mai agresiv, deoarece riscul dezvoltarii de complicatii, datorita hipertensiunii arteriale, este mai mare.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5" descr="?mmid=fdbff583e9d0b4c16"/>
          <p:cNvPicPr>
            <a:picLocks noChangeAspect="1" noChangeArrowheads="1"/>
          </p:cNvPicPr>
          <p:nvPr/>
        </p:nvPicPr>
        <p:blipFill>
          <a:blip r:embed="rId2" cstate="print"/>
          <a:srcRect/>
          <a:stretch>
            <a:fillRect/>
          </a:stretch>
        </p:blipFill>
        <p:spPr bwMode="auto">
          <a:xfrm>
            <a:off x="0" y="-171450"/>
            <a:ext cx="9144000" cy="6883400"/>
          </a:xfrm>
          <a:prstGeom prst="rect">
            <a:avLst/>
          </a:prstGeom>
          <a:noFill/>
          <a:ln w="9525">
            <a:noFill/>
            <a:miter lim="800000"/>
            <a:headEnd/>
            <a:tailEnd/>
          </a:ln>
        </p:spPr>
      </p:pic>
      <p:sp>
        <p:nvSpPr>
          <p:cNvPr id="37891" name="Rectangle 9"/>
          <p:cNvSpPr>
            <a:spLocks noGrp="1" noChangeArrowheads="1"/>
          </p:cNvSpPr>
          <p:nvPr>
            <p:ph type="title"/>
          </p:nvPr>
        </p:nvSpPr>
        <p:spPr>
          <a:xfrm>
            <a:off x="539750" y="620713"/>
            <a:ext cx="8280400" cy="1441450"/>
          </a:xfrm>
          <a:noFill/>
        </p:spPr>
        <p:txBody>
          <a:bodyPr/>
          <a:lstStyle/>
          <a:p>
            <a:pPr eaLnBrk="1" hangingPunct="1"/>
            <a:r>
              <a:rPr lang="ro-RO" sz="2400" b="1" smtClean="0">
                <a:latin typeface="Comic Sans MS" pitchFamily="66" charset="0"/>
              </a:rPr>
              <a:t>Dupa ce am adunat toate informatiile legate de calatoria noastra prin sistemul respirator si circulator am parasit corpul datorita faptului ca persoana </a:t>
            </a:r>
            <a:r>
              <a:rPr lang="en-US" sz="2400" b="1" smtClean="0">
                <a:latin typeface="Comic Sans MS" pitchFamily="66" charset="0"/>
              </a:rPr>
              <a:t>in organismul</a:t>
            </a:r>
            <a:r>
              <a:rPr lang="ro-RO" sz="2400" b="1" smtClean="0">
                <a:latin typeface="Comic Sans MS" pitchFamily="66" charset="0"/>
              </a:rPr>
              <a:t> careia am </a:t>
            </a:r>
            <a:r>
              <a:rPr lang="en-US" sz="2400" b="1" smtClean="0">
                <a:latin typeface="Comic Sans MS" pitchFamily="66" charset="0"/>
              </a:rPr>
              <a:t>“hoinarit” a suferit un accident,taindu-se la deget.Astfel am iesit odata cu sangele impreuna cu Autobuzul nostru Magic,fiind multumiti de realizarea noastra.</a:t>
            </a:r>
            <a:endParaRPr lang="ro-RO" sz="2400" b="1" smtClean="0">
              <a:latin typeface="Comic Sans MS" pitchFamily="66"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idx="4294967295"/>
          </p:nvPr>
        </p:nvSpPr>
        <p:spPr>
          <a:xfrm>
            <a:off x="457200" y="274638"/>
            <a:ext cx="8229600" cy="3082925"/>
          </a:xfrm>
        </p:spPr>
        <p:txBody>
          <a:bodyPr/>
          <a:lstStyle/>
          <a:p>
            <a:pPr eaLnBrk="1" hangingPunct="1"/>
            <a:r>
              <a:rPr lang="en-US" sz="1800" b="1" smtClean="0">
                <a:solidFill>
                  <a:schemeClr val="tx1"/>
                </a:solidFill>
                <a:latin typeface="Comic Sans MS" pitchFamily="66" charset="0"/>
              </a:rPr>
              <a:t>Alexandra</a:t>
            </a:r>
            <a:r>
              <a:rPr lang="en-US" sz="1800" smtClean="0">
                <a:solidFill>
                  <a:schemeClr val="tx1"/>
                </a:solidFill>
                <a:latin typeface="Comic Sans MS" pitchFamily="66" charset="0"/>
              </a:rPr>
              <a:t> a observat ca </a:t>
            </a:r>
            <a:r>
              <a:rPr lang="en-US" sz="1800" b="1" smtClean="0">
                <a:solidFill>
                  <a:schemeClr val="tx1"/>
                </a:solidFill>
                <a:latin typeface="Comic Sans MS" pitchFamily="66" charset="0"/>
              </a:rPr>
              <a:t>t</a:t>
            </a:r>
            <a:r>
              <a:rPr lang="ro-RO" sz="1800" b="1" smtClean="0">
                <a:solidFill>
                  <a:schemeClr val="tx1"/>
                </a:solidFill>
                <a:latin typeface="Comic Sans MS" pitchFamily="66" charset="0"/>
              </a:rPr>
              <a:t>raheea</a:t>
            </a:r>
            <a:r>
              <a:rPr lang="ro-RO" sz="1800" smtClean="0">
                <a:solidFill>
                  <a:schemeClr val="tx1"/>
                </a:solidFill>
                <a:latin typeface="Comic Sans MS" pitchFamily="66" charset="0"/>
              </a:rPr>
              <a:t> este un tub lung de aproximativ 12cm, menținut deschis datorită inelelor cartilaginoase care intră în structura sa. Spre esofag, țesutul cartilaginos este înlocuit cu țesut moale, ce ușurează trecerea alimentelor prin aceasta. Peretele intern al traheii este căptușit cu o mucoasă umedă, ale cărei celule sunt ciliate. Cilii se mișcă de jos în sus, antrenand astfel impuritățile spre exterior. </a:t>
            </a:r>
            <a:r>
              <a:rPr lang="ro-RO" sz="1800" b="1" smtClean="0">
                <a:solidFill>
                  <a:schemeClr val="tx1"/>
                </a:solidFill>
                <a:latin typeface="Comic Sans MS" pitchFamily="66" charset="0"/>
              </a:rPr>
              <a:t>Bronhiile</a:t>
            </a:r>
            <a:r>
              <a:rPr lang="ro-RO" sz="1800" smtClean="0">
                <a:solidFill>
                  <a:schemeClr val="tx1"/>
                </a:solidFill>
                <a:latin typeface="Comic Sans MS" pitchFamily="66" charset="0"/>
              </a:rPr>
              <a:t>, în număr de două, sunt ramificații ale traheii care pătrund în plămâni. Inelele cartilaginoase ale acestora sunt complete, iar mucoasa lor conține, de asemenea, celule ciliate. Bronhiile se ramifică în bronhii secundare: două în plămânul stâng, trei în plămânul drept.</a:t>
            </a:r>
          </a:p>
        </p:txBody>
      </p:sp>
      <p:pic>
        <p:nvPicPr>
          <p:cNvPr id="5123" name="Picture 8" descr="trachea"/>
          <p:cNvPicPr>
            <a:picLocks noChangeAspect="1" noChangeArrowheads="1"/>
          </p:cNvPicPr>
          <p:nvPr/>
        </p:nvPicPr>
        <p:blipFill>
          <a:blip r:embed="rId2" cstate="print"/>
          <a:srcRect/>
          <a:stretch>
            <a:fillRect/>
          </a:stretch>
        </p:blipFill>
        <p:spPr bwMode="auto">
          <a:xfrm>
            <a:off x="755650" y="3141663"/>
            <a:ext cx="2752725" cy="3228975"/>
          </a:xfrm>
          <a:prstGeom prst="rect">
            <a:avLst/>
          </a:prstGeom>
          <a:noFill/>
          <a:ln w="9525">
            <a:noFill/>
            <a:miter lim="800000"/>
            <a:headEnd/>
            <a:tailEnd/>
          </a:ln>
        </p:spPr>
      </p:pic>
      <p:pic>
        <p:nvPicPr>
          <p:cNvPr id="5124" name="Picture 10" descr="viroze"/>
          <p:cNvPicPr>
            <a:picLocks noChangeAspect="1" noChangeArrowheads="1"/>
          </p:cNvPicPr>
          <p:nvPr/>
        </p:nvPicPr>
        <p:blipFill>
          <a:blip r:embed="rId3" cstate="print"/>
          <a:srcRect/>
          <a:stretch>
            <a:fillRect/>
          </a:stretch>
        </p:blipFill>
        <p:spPr bwMode="auto">
          <a:xfrm>
            <a:off x="4500563" y="3573463"/>
            <a:ext cx="4171950" cy="2676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idx="4294967295"/>
          </p:nvPr>
        </p:nvSpPr>
        <p:spPr>
          <a:xfrm>
            <a:off x="457200" y="274638"/>
            <a:ext cx="8229600" cy="2578100"/>
          </a:xfrm>
        </p:spPr>
        <p:txBody>
          <a:bodyPr/>
          <a:lstStyle/>
          <a:p>
            <a:pPr eaLnBrk="1" hangingPunct="1"/>
            <a:r>
              <a:rPr lang="en-US" sz="1800" b="1" smtClean="0">
                <a:solidFill>
                  <a:schemeClr val="tx1"/>
                </a:solidFill>
                <a:latin typeface="Comic Sans MS" pitchFamily="66" charset="0"/>
              </a:rPr>
              <a:t>Costin</a:t>
            </a:r>
            <a:r>
              <a:rPr lang="en-US" sz="1800" smtClean="0">
                <a:solidFill>
                  <a:schemeClr val="tx1"/>
                </a:solidFill>
                <a:latin typeface="Comic Sans MS" pitchFamily="66" charset="0"/>
              </a:rPr>
              <a:t> a </a:t>
            </a:r>
            <a:r>
              <a:rPr lang="ro-RO" sz="1800" smtClean="0">
                <a:solidFill>
                  <a:schemeClr val="tx1"/>
                </a:solidFill>
                <a:latin typeface="Comic Sans MS" pitchFamily="66" charset="0"/>
              </a:rPr>
              <a:t>remarcat</a:t>
            </a:r>
            <a:r>
              <a:rPr lang="en-US" sz="1800" smtClean="0">
                <a:solidFill>
                  <a:schemeClr val="tx1"/>
                </a:solidFill>
                <a:latin typeface="Comic Sans MS" pitchFamily="66" charset="0"/>
              </a:rPr>
              <a:t> ca </a:t>
            </a:r>
            <a:r>
              <a:rPr lang="en-US" sz="1800" b="1" smtClean="0">
                <a:solidFill>
                  <a:schemeClr val="tx1"/>
                </a:solidFill>
                <a:latin typeface="Comic Sans MS" pitchFamily="66" charset="0"/>
              </a:rPr>
              <a:t>p</a:t>
            </a:r>
            <a:r>
              <a:rPr lang="ro-RO" sz="1800" b="1" smtClean="0">
                <a:solidFill>
                  <a:schemeClr val="tx1"/>
                </a:solidFill>
                <a:latin typeface="Comic Sans MS" pitchFamily="66" charset="0"/>
              </a:rPr>
              <a:t>lămânii</a:t>
            </a:r>
            <a:r>
              <a:rPr lang="ro-RO" sz="1800" smtClean="0">
                <a:solidFill>
                  <a:schemeClr val="tx1"/>
                </a:solidFill>
                <a:latin typeface="Comic Sans MS" pitchFamily="66" charset="0"/>
              </a:rPr>
              <a:t> sunt două organe buretoase elastice, de culoare roz, așezate în cutia toracică, deasupra diafragmei. Plămânul drept este alcătuit din trei lobi, iar plămânul stâng are doar doi lobi, între cei doi plămâni aflându-se inima. În fiecare lob pătrunde câte o bronhie</a:t>
            </a:r>
            <a:r>
              <a:rPr lang="en-US" sz="1800" smtClean="0">
                <a:solidFill>
                  <a:schemeClr val="tx1"/>
                </a:solidFill>
                <a:latin typeface="Comic Sans MS" pitchFamily="66" charset="0"/>
              </a:rPr>
              <a:t> </a:t>
            </a:r>
            <a:r>
              <a:rPr lang="ro-RO" sz="1800" smtClean="0">
                <a:solidFill>
                  <a:schemeClr val="tx1"/>
                </a:solidFill>
                <a:latin typeface="Comic Sans MS" pitchFamily="66" charset="0"/>
              </a:rPr>
              <a:t>secundară, care se ramifică în tuburi din ce în ce mai mici, numite bronhiole. Acestea, când ajung să aibă 1mm în diametru, nu mai au inele cartilaginoase. Cele mai fine bronhiole se termină cu saci pulmonari, alcătuiți din mici umflături cu pereții foarte subțiri, numite alveole pulmonare.</a:t>
            </a:r>
          </a:p>
        </p:txBody>
      </p:sp>
      <p:pic>
        <p:nvPicPr>
          <p:cNvPr id="6147" name="Picture 6" descr="plamani"/>
          <p:cNvPicPr>
            <a:picLocks noChangeAspect="1" noChangeArrowheads="1"/>
          </p:cNvPicPr>
          <p:nvPr/>
        </p:nvPicPr>
        <p:blipFill>
          <a:blip r:embed="rId2" cstate="print"/>
          <a:srcRect/>
          <a:stretch>
            <a:fillRect/>
          </a:stretch>
        </p:blipFill>
        <p:spPr bwMode="auto">
          <a:xfrm>
            <a:off x="1979613" y="3141663"/>
            <a:ext cx="5038725" cy="2914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title" idx="4294967295"/>
          </p:nvPr>
        </p:nvSpPr>
        <p:spPr>
          <a:xfrm>
            <a:off x="611188" y="620713"/>
            <a:ext cx="8229600" cy="2016125"/>
          </a:xfrm>
        </p:spPr>
        <p:txBody>
          <a:bodyPr/>
          <a:lstStyle/>
          <a:p>
            <a:pPr eaLnBrk="1" hangingPunct="1"/>
            <a:r>
              <a:rPr lang="ro-RO" sz="1800" b="1" smtClean="0">
                <a:latin typeface="Comic Sans MS" pitchFamily="66" charset="0"/>
              </a:rPr>
              <a:t>Alveola pulmonară</a:t>
            </a:r>
            <a:r>
              <a:rPr lang="ro-RO" sz="1800" smtClean="0">
                <a:latin typeface="Comic Sans MS" pitchFamily="66" charset="0"/>
              </a:rPr>
              <a:t> este unitatea structurală și funcțională a plămânului. Între sacii pulmonari se află un țesut conjunctiv elastic. Plămânii nu au mușchi. Suprafața lor este acoperită de două foițe, numite pleure. Una este lipită de plămân, cealaltă de peretele intern al cavității toracice. Între ele se află o cavitate foarte subțire, în</a:t>
            </a:r>
            <a:r>
              <a:rPr lang="en-US" sz="1800" smtClean="0">
                <a:latin typeface="Comic Sans MS" pitchFamily="66" charset="0"/>
              </a:rPr>
              <a:t> care se gaseste o pelicula de lichid.</a:t>
            </a:r>
            <a:br>
              <a:rPr lang="en-US" sz="1800" smtClean="0">
                <a:latin typeface="Comic Sans MS" pitchFamily="66" charset="0"/>
              </a:rPr>
            </a:br>
            <a:endParaRPr lang="ro-RO" sz="1800" smtClean="0">
              <a:latin typeface="Comic Sans MS" pitchFamily="66" charset="0"/>
            </a:endParaRPr>
          </a:p>
        </p:txBody>
      </p:sp>
      <p:pic>
        <p:nvPicPr>
          <p:cNvPr id="7171" name="Picture 11"/>
          <p:cNvPicPr>
            <a:picLocks noChangeAspect="1" noChangeArrowheads="1"/>
          </p:cNvPicPr>
          <p:nvPr/>
        </p:nvPicPr>
        <p:blipFill>
          <a:blip r:embed="rId2" cstate="print"/>
          <a:srcRect/>
          <a:stretch>
            <a:fillRect/>
          </a:stretch>
        </p:blipFill>
        <p:spPr bwMode="auto">
          <a:xfrm>
            <a:off x="1476375" y="2781300"/>
            <a:ext cx="6161088" cy="3416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idx="4294967295"/>
          </p:nvPr>
        </p:nvSpPr>
        <p:spPr>
          <a:xfrm>
            <a:off x="611188" y="1557338"/>
            <a:ext cx="8229600" cy="3586162"/>
          </a:xfrm>
        </p:spPr>
        <p:txBody>
          <a:bodyPr/>
          <a:lstStyle/>
          <a:p>
            <a:pPr eaLnBrk="1" hangingPunct="1"/>
            <a:r>
              <a:rPr lang="ro-RO" sz="1800" b="1" smtClean="0">
                <a:latin typeface="Comic Sans MS" pitchFamily="66" charset="0"/>
              </a:rPr>
              <a:t>Plămânii</a:t>
            </a:r>
            <a:r>
              <a:rPr lang="ro-RO" sz="1800" smtClean="0">
                <a:latin typeface="Comic Sans MS" pitchFamily="66" charset="0"/>
              </a:rPr>
              <a:t> sunt foarte bine vascularizați de arterele și venele pulmonare. Arterele pulmonare pătrund în plămâni printr-un loc numit hil, se ramifică și însoțesc bronhiile până la sacii pulmonari, unde se ramifică în arteriole care se continuă cu capilarele. Acestea se deschid în venule care înconjoară sacii, însoțesc apoi bronhiolele, bronhiile, se unesc în venele pulmonare (câte două de fiecare plămân) și ies din plămân tot prin hil. Ele se deschid în final, în atriul stâng. Un plămân este, deci, alcătuit dintr-un mare număr de saci pulmonari. Suprafața acestora este foarte mare datorită alveolelor, a căror suprafață totală atinge 200 m pătrați. Astfel, sângele și aerul se găsesc în contact pe o mare suprafață. Ele sunt separate doar de pereții foarte subțiri ai alveolelor și ai capilarelor.</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idx="4294967295"/>
          </p:nvPr>
        </p:nvSpPr>
        <p:spPr>
          <a:xfrm>
            <a:off x="457200" y="274638"/>
            <a:ext cx="8229600" cy="3659187"/>
          </a:xfrm>
        </p:spPr>
        <p:txBody>
          <a:bodyPr/>
          <a:lstStyle/>
          <a:p>
            <a:pPr eaLnBrk="1" hangingPunct="1"/>
            <a:r>
              <a:rPr lang="en-US" sz="1800" b="1" smtClean="0">
                <a:latin typeface="Comic Sans MS" pitchFamily="66" charset="0"/>
              </a:rPr>
              <a:t>Georgiana </a:t>
            </a:r>
            <a:r>
              <a:rPr lang="en-US" sz="1800" smtClean="0">
                <a:latin typeface="Comic Sans MS" pitchFamily="66" charset="0"/>
              </a:rPr>
              <a:t>a remarcat ca</a:t>
            </a:r>
            <a:r>
              <a:rPr lang="en-US" sz="1800" b="1" smtClean="0">
                <a:latin typeface="Comic Sans MS" pitchFamily="66" charset="0"/>
              </a:rPr>
              <a:t> </a:t>
            </a:r>
            <a:r>
              <a:rPr lang="ro-RO" sz="1800" b="1" smtClean="0">
                <a:latin typeface="Comic Sans MS" pitchFamily="66" charset="0"/>
                <a:hlinkClick r:id="rId2" action="ppaction://hlinkfile"/>
              </a:rPr>
              <a:t>respirați</a:t>
            </a:r>
            <a:r>
              <a:rPr lang="en-US" sz="1800" b="1" smtClean="0">
                <a:latin typeface="Comic Sans MS" pitchFamily="66" charset="0"/>
                <a:hlinkClick r:id="rId2" action="ppaction://hlinkfile"/>
              </a:rPr>
              <a:t>a</a:t>
            </a:r>
            <a:r>
              <a:rPr lang="ro-RO" sz="1800" smtClean="0">
                <a:latin typeface="Comic Sans MS" pitchFamily="66" charset="0"/>
                <a:hlinkClick r:id="rId2" action="ppaction://hlinkfile"/>
              </a:rPr>
              <a:t> </a:t>
            </a:r>
            <a:r>
              <a:rPr lang="en-US" sz="1800" b="1" smtClean="0">
                <a:latin typeface="Comic Sans MS" pitchFamily="66" charset="0"/>
                <a:hlinkClick r:id="rId2" action="ppaction://hlinkfile"/>
              </a:rPr>
              <a:t>pulmonara</a:t>
            </a:r>
            <a:r>
              <a:rPr lang="en-US" sz="1800" smtClean="0">
                <a:latin typeface="Comic Sans MS" pitchFamily="66" charset="0"/>
                <a:hlinkClick r:id="rId2" action="ppaction://hlinkfile"/>
              </a:rPr>
              <a:t> </a:t>
            </a:r>
            <a:r>
              <a:rPr lang="ro-RO" sz="1800" smtClean="0">
                <a:latin typeface="Comic Sans MS" pitchFamily="66" charset="0"/>
              </a:rPr>
              <a:t>cuprinde două faze: pătrunderea aerului în plămâni (inspirația) si eliminarea aerului din plămâni (expirația), care durează mai mult decât inspirația. Respirațiile normale sunt acte reflexe involuntare. Plămânii, neavând mușchi, urmează pasiv mișcările cutiei toracice. În timpul inspirației, volumul cutiei toracice crește datorită contracției mușchilor respiratori: diafragma se contractă și coboară, mușchii intercostali trag coastele și le ridică. Mișcarea coastelor împinge sternul înainte, iar plămânii se umplu cu aer. În momentul expirației, mușchii se relaxează, iar plămânii</a:t>
            </a:r>
            <a:r>
              <a:rPr lang="en-US" sz="1800" smtClean="0">
                <a:latin typeface="Comic Sans MS" pitchFamily="66" charset="0"/>
              </a:rPr>
              <a:t> isi micsoreaza volumul odata cu cel al cutiei toracice,eliminand aerul.</a:t>
            </a:r>
            <a:r>
              <a:rPr lang="ro-RO" sz="1800" smtClean="0">
                <a:latin typeface="Comic Sans MS" pitchFamily="66" charset="0"/>
              </a:rPr>
              <a:t>Inspirația este, deci, faza activă a respirației, iar expirația este faza</a:t>
            </a:r>
            <a:r>
              <a:rPr lang="en-US" sz="1800" smtClean="0">
                <a:latin typeface="Comic Sans MS" pitchFamily="66" charset="0"/>
              </a:rPr>
              <a:t> pasiva.</a:t>
            </a:r>
            <a:endParaRPr lang="ro-RO" sz="1800" smtClean="0"/>
          </a:p>
        </p:txBody>
      </p:sp>
      <p:pic>
        <p:nvPicPr>
          <p:cNvPr id="9219" name="Picture 5"/>
          <p:cNvPicPr>
            <a:picLocks noChangeAspect="1" noChangeArrowheads="1"/>
          </p:cNvPicPr>
          <p:nvPr/>
        </p:nvPicPr>
        <p:blipFill>
          <a:blip r:embed="rId3" cstate="print"/>
          <a:srcRect/>
          <a:stretch>
            <a:fillRect/>
          </a:stretch>
        </p:blipFill>
        <p:spPr bwMode="auto">
          <a:xfrm>
            <a:off x="2484438" y="3933825"/>
            <a:ext cx="3790950" cy="2781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u 1"/>
          <p:cNvSpPr>
            <a:spLocks noGrp="1"/>
          </p:cNvSpPr>
          <p:nvPr>
            <p:ph type="title" idx="4294967295"/>
          </p:nvPr>
        </p:nvSpPr>
        <p:spPr>
          <a:xfrm>
            <a:off x="457200" y="274638"/>
            <a:ext cx="7283450" cy="4522787"/>
          </a:xfrm>
        </p:spPr>
        <p:txBody>
          <a:bodyPr/>
          <a:lstStyle/>
          <a:p>
            <a:pPr eaLnBrk="1" hangingPunct="1"/>
            <a:r>
              <a:rPr lang="ro-RO" sz="1800" b="1" smtClean="0">
                <a:latin typeface="Comic Sans MS" pitchFamily="66" charset="0"/>
              </a:rPr>
              <a:t>Presiunea intra-pulmonara</a:t>
            </a:r>
            <a:r>
              <a:rPr lang="ro-RO" sz="1800" smtClean="0">
                <a:latin typeface="Comic Sans MS" pitchFamily="66" charset="0"/>
              </a:rPr>
              <a:t> scade sub cea atmosferica si aerul intra in plamani.</a:t>
            </a:r>
            <a:r>
              <a:rPr lang="en-US" sz="1800" smtClean="0">
                <a:latin typeface="Comic Sans MS" pitchFamily="66" charset="0"/>
              </a:rPr>
              <a:t>I</a:t>
            </a:r>
            <a:r>
              <a:rPr lang="ro-RO" sz="1800" smtClean="0">
                <a:latin typeface="Comic Sans MS" pitchFamily="66" charset="0"/>
              </a:rPr>
              <a:t>ncetarea contractiei muschilor respiratori face ca diametrele cutiei toracice sa revina la dimensiunile anterioare si aerul sa paraseasca plamanii. Deci, expiratia este un act pasiv. Cu fiecare inspiratie obisnuita patrunde in plamani un volum de aer de aproximativ 500 ml. Acelasi volum de aer paraseste plamanul prin expiratie. Acesta e aerul respirator curent. </a:t>
            </a:r>
            <a:br>
              <a:rPr lang="ro-RO" sz="1800" smtClean="0">
                <a:latin typeface="Comic Sans MS" pitchFamily="66" charset="0"/>
              </a:rPr>
            </a:br>
            <a:r>
              <a:rPr lang="ro-RO" sz="1800" smtClean="0">
                <a:latin typeface="Comic Sans MS" pitchFamily="66" charset="0"/>
              </a:rPr>
              <a:t>Corespunde unui volum curent de 500 ml si unor frecvente medii de 12 - 16 respiratii/ minut, se numeste minut-volum respirator sau debitul respirator de repaus si depinde de doi parametri: de amplitudine si de frecventa miscarilor respiratorii.Frecventa respiratorie reprezinta numarul ciclurilor respiratorii(inspiratie,expiratie) pe minut.</a:t>
            </a:r>
            <a:endParaRPr lang="en-US" sz="1800" smtClean="0">
              <a:latin typeface="Comic Sans MS" pitchFamily="66" charset="0"/>
            </a:endParaRPr>
          </a:p>
        </p:txBody>
      </p:sp>
      <p:pic>
        <p:nvPicPr>
          <p:cNvPr id="10243" name="Picture 2" descr="&#10;p = \frac{F}{A}\,&#10;"/>
          <p:cNvPicPr>
            <a:picLocks noChangeAspect="1" noChangeArrowheads="1"/>
          </p:cNvPicPr>
          <p:nvPr/>
        </p:nvPicPr>
        <p:blipFill>
          <a:blip r:embed="rId2" cstate="print"/>
          <a:srcRect/>
          <a:stretch>
            <a:fillRect/>
          </a:stretch>
        </p:blipFill>
        <p:spPr bwMode="auto">
          <a:xfrm>
            <a:off x="900113" y="4868863"/>
            <a:ext cx="965200" cy="720725"/>
          </a:xfrm>
          <a:prstGeom prst="rect">
            <a:avLst/>
          </a:prstGeom>
          <a:noFill/>
          <a:ln w="9525">
            <a:noFill/>
            <a:miter lim="800000"/>
            <a:headEnd/>
            <a:tailEnd/>
          </a:ln>
        </p:spPr>
      </p:pic>
      <p:sp>
        <p:nvSpPr>
          <p:cNvPr id="10244" name="Dreptunghi 3"/>
          <p:cNvSpPr>
            <a:spLocks noChangeArrowheads="1"/>
          </p:cNvSpPr>
          <p:nvPr/>
        </p:nvSpPr>
        <p:spPr bwMode="auto">
          <a:xfrm>
            <a:off x="2195513" y="5013325"/>
            <a:ext cx="4572000" cy="581025"/>
          </a:xfrm>
          <a:prstGeom prst="rect">
            <a:avLst/>
          </a:prstGeom>
          <a:noFill/>
          <a:ln w="9525">
            <a:noFill/>
            <a:miter lim="800000"/>
            <a:headEnd/>
            <a:tailEnd/>
          </a:ln>
        </p:spPr>
        <p:txBody>
          <a:bodyPr>
            <a:spAutoFit/>
          </a:bodyPr>
          <a:lstStyle/>
          <a:p>
            <a:r>
              <a:rPr lang="vi-VN" sz="1600"/>
              <a:t>unde: </a:t>
            </a:r>
            <a:r>
              <a:rPr lang="vi-VN" sz="1600" i="1"/>
              <a:t>p</a:t>
            </a:r>
            <a:r>
              <a:rPr lang="vi-VN" sz="1600"/>
              <a:t> este presiunea, </a:t>
            </a:r>
            <a:r>
              <a:rPr lang="vi-VN" sz="1600" i="1"/>
              <a:t>F</a:t>
            </a:r>
            <a:r>
              <a:rPr lang="vi-VN" sz="1600"/>
              <a:t> este forța normală, </a:t>
            </a:r>
            <a:r>
              <a:rPr lang="vi-VN" sz="1600" i="1"/>
              <a:t>A</a:t>
            </a:r>
            <a:r>
              <a:rPr lang="vi-VN" sz="1600"/>
              <a:t> este suprafața.</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Model implicit">
  <a:themeElements>
    <a:clrScheme name="1_Model implic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Model implicit">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Model implic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Model implici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Model implici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Model implici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Model implici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Model implici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Model implici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Model implici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Model implici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Model implici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Model implici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Model implici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735</TotalTime>
  <Words>1947</Words>
  <Application>Microsoft Office PowerPoint</Application>
  <PresentationFormat>Expunere pe ecran (4:3)</PresentationFormat>
  <Paragraphs>98</Paragraphs>
  <Slides>36</Slides>
  <Notes>2</Notes>
  <HiddenSlides>0</HiddenSlides>
  <MMClips>0</MMClips>
  <ScaleCrop>false</ScaleCrop>
  <HeadingPairs>
    <vt:vector size="6" baseType="variant">
      <vt:variant>
        <vt:lpstr>Fonturi utilizate</vt:lpstr>
      </vt:variant>
      <vt:variant>
        <vt:i4>5</vt:i4>
      </vt:variant>
      <vt:variant>
        <vt:lpstr>Temă</vt:lpstr>
      </vt:variant>
      <vt:variant>
        <vt:i4>1</vt:i4>
      </vt:variant>
      <vt:variant>
        <vt:lpstr>Titluri diapozitive</vt:lpstr>
      </vt:variant>
      <vt:variant>
        <vt:i4>36</vt:i4>
      </vt:variant>
    </vt:vector>
  </HeadingPairs>
  <TitlesOfParts>
    <vt:vector size="42" baseType="lpstr">
      <vt:lpstr>Comic Sans MS</vt:lpstr>
      <vt:lpstr>Arial</vt:lpstr>
      <vt:lpstr>Calibri</vt:lpstr>
      <vt:lpstr> sans-serif</vt:lpstr>
      <vt:lpstr>Arabic Typesetting</vt:lpstr>
      <vt:lpstr>1_Model implicit</vt:lpstr>
      <vt:lpstr> Intr-o zi 5 elevi si-au propus sa realizeze un mijloc de transport numit “Autobuzul Magic” ,pentru a calatori de-a lungul sistemului respirator si circulator in corpul unui nefumator si in corpul unui fumator.Ne-am impartit in doua grupe,analizand astfel diferentele de la nivelul sistemului respirator si circulator ale celor doua persoane.</vt:lpstr>
      <vt:lpstr>Respirația este funcția prin care se asigură continuu și adecvat aportul de oxigen din aerul atmosferic până la nivelul celulelor care îl utilizează și circulația în sens invers a dioxidului de carbon produs de metabolismului celular. </vt:lpstr>
      <vt:lpstr>Iulia a observat ca fosele nazale (nările), fac legtura între mediul extern și cavitatea nazală (mediul intern).Interiorul cavității nazale este căptușit cu o mucoasă ale cărei secreții mențin locul mereu umed. Mucoasa, fiind puternic vascularizată, încălzește aerul inspirat. Mucusul, cât și firele de păr din fosele nazale opresc înaintarea prafului și a altor impurități care se pot afla în aerul inspirat.</vt:lpstr>
      <vt:lpstr>Alexandra a observat ca traheea este un tub lung de aproximativ 12cm, menținut deschis datorită inelelor cartilaginoase care intră în structura sa. Spre esofag, țesutul cartilaginos este înlocuit cu țesut moale, ce ușurează trecerea alimentelor prin aceasta. Peretele intern al traheii este căptușit cu o mucoasă umedă, ale cărei celule sunt ciliate. Cilii se mișcă de jos în sus, antrenand astfel impuritățile spre exterior. Bronhiile, în număr de două, sunt ramificații ale traheii care pătrund în plămâni. Inelele cartilaginoase ale acestora sunt complete, iar mucoasa lor conține, de asemenea, celule ciliate. Bronhiile se ramifică în bronhii secundare: două în plămânul stâng, trei în plămânul drept.</vt:lpstr>
      <vt:lpstr>Costin a remarcat ca plămânii sunt două organe buretoase elastice, de culoare roz, așezate în cutia toracică, deasupra diafragmei. Plămânul drept este alcătuit din trei lobi, iar plămânul stâng are doar doi lobi, între cei doi plămâni aflându-se inima. În fiecare lob pătrunde câte o bronhie secundară, care se ramifică în tuburi din ce în ce mai mici, numite bronhiole. Acestea, când ajung să aibă 1mm în diametru, nu mai au inele cartilaginoase. Cele mai fine bronhiole se termină cu saci pulmonari, alcătuiți din mici umflături cu pereții foarte subțiri, numite alveole pulmonare.</vt:lpstr>
      <vt:lpstr>Alveola pulmonară este unitatea structurală și funcțională a plămânului. Între sacii pulmonari se află un țesut conjunctiv elastic. Plămânii nu au mușchi. Suprafața lor este acoperită de două foițe, numite pleure. Una este lipită de plămân, cealaltă de peretele intern al cavității toracice. Între ele se află o cavitate foarte subțire, în care se gaseste o pelicula de lichid. </vt:lpstr>
      <vt:lpstr>Plămânii sunt foarte bine vascularizați de arterele și venele pulmonare. Arterele pulmonare pătrund în plămâni printr-un loc numit hil, se ramifică și însoțesc bronhiile până la sacii pulmonari, unde se ramifică în arteriole care se continuă cu capilarele. Acestea se deschid în venule care înconjoară sacii, însoțesc apoi bronhiolele, bronhiile, se unesc în venele pulmonare (câte două de fiecare plămân) și ies din plămân tot prin hil. Ele se deschid în final, în atriul stâng. Un plămân este, deci, alcătuit dintr-un mare număr de saci pulmonari. Suprafața acestora este foarte mare datorită alveolelor, a căror suprafață totală atinge 200 m pătrați. Astfel, sângele și aerul se găsesc în contact pe o mare suprafață. Ele sunt separate doar de pereții foarte subțiri ai alveolelor și ai capilarelor.</vt:lpstr>
      <vt:lpstr>Georgiana a remarcat ca respirația pulmonara cuprinde două faze: pătrunderea aerului în plămâni (inspirația) si eliminarea aerului din plămâni (expirația), care durează mai mult decât inspirația. Respirațiile normale sunt acte reflexe involuntare. Plămânii, neavând mușchi, urmează pasiv mișcările cutiei toracice. În timpul inspirației, volumul cutiei toracice crește datorită contracției mușchilor respiratori: diafragma se contractă și coboară, mușchii intercostali trag coastele și le ridică. Mișcarea coastelor împinge sternul înainte, iar plămânii se umplu cu aer. În momentul expirației, mușchii se relaxează, iar plămânii isi micsoreaza volumul odata cu cel al cutiei toracice,eliminand aerul.Inspirația este, deci, faza activă a respirației, iar expirația este faza pasiva.</vt:lpstr>
      <vt:lpstr>Presiunea intra-pulmonara scade sub cea atmosferica si aerul intra in plamani.Incetarea contractiei muschilor respiratori face ca diametrele cutiei toracice sa revina la dimensiunile anterioare si aerul sa paraseasca plamanii. Deci, expiratia este un act pasiv. Cu fiecare inspiratie obisnuita patrunde in plamani un volum de aer de aproximativ 500 ml. Acelasi volum de aer paraseste plamanul prin expiratie. Acesta e aerul respirator curent.  Corespunde unui volum curent de 500 ml si unor frecvente medii de 12 - 16 respiratii/ minut, se numeste minut-volum respirator sau debitul respirator de repaus si depinde de doi parametri: de amplitudine si de frecventa miscarilor respiratorii.Frecventa respiratorie reprezinta numarul ciclurilor respiratorii(inspiratie,expiratie) pe minut.</vt:lpstr>
      <vt:lpstr>Astfel în plămâni, aerul pierde oxigen, se îmbogățește în dioxid de carbon și vapori de apă. Schimburile de gaze se produc la nivelul alveolelor pulmonare, unde sângele și aerul se găsesc în contact pe o mare suprafață. Dioxidul de carbon din sânge traversează pereții capilarelor și pereții alveolelor, de unde va fi eliminat prin expirație. Oxigenul din aerul ajuns în alveole în urma inspirației traversează pereții acestora, pereții capilarelor și ajunge în sânge, care îl transportă la organe. Schimbul de gaze la nivelul pulmonar are loc întotdeauna în acest fel, datorită diferențelor de presiune a acestor gaze în plămâni și sânge.</vt:lpstr>
      <vt:lpstr>Daca pana acum am prezentat sistemul respirator al unui om sanatos,in continuare vi-l vom prezenta pe cel al unui fumator,care este mult mai predispus la cancer pulmonar si la alte boli.</vt:lpstr>
      <vt:lpstr>Efectele fumatului asupra sistemului respirator includ: - iritatia traheii si a laringelui - reduce functionarii plamanilor si cauzarea insuficientei respiratorii datorita umflarii si limitarii areajului plamanilor - cauzeaza mucozitate excesiva in pasajele plamanilor - incapacitatea plamanilor de a curata si elimina substantele otravitoare se transforma in iritatii ale plamanilor</vt:lpstr>
      <vt:lpstr>Diapozitivul 13</vt:lpstr>
      <vt:lpstr>Diapozitivul 14</vt:lpstr>
      <vt:lpstr>Diapozitivul 15</vt:lpstr>
      <vt:lpstr>Datorita schimbului de gaze realizat la nivelul membranei alveolo-capilare, Autobuzul nostru Magic a patruns in sistemul circulator.</vt:lpstr>
      <vt:lpstr>Circulatia arterială    Arterele sunt canale mari prin care circulă sângele de la inimă spre tesuturi. Aorta este vasul principal ce pleacă din ventriculul stâng al inimii , ramificându-se apoi în derivatii cu calibrul din ce în ce mai mic (arteriole, capilare). Arterele si arteriolele pornite din aortă descriu circulatia arterială mare. Artera pulmonară, pleacă din ventriculul drept si transportă sânge venos spre plămâni, fiind componenta arterială principală a circulatiei mici .   Arterele si mai ales arteriolele, sub influenta impulsurilor nervoase primite prin nervii simpatici, se dilată sau se contractă schimbând debitul sanguin. Modificările de calibru, influentează debitul irigatiei tisulare, după nevoile organismului. Din acest motiv, aceste canale, au fost numite „ecluze de irigatie“.</vt:lpstr>
      <vt:lpstr>Diapozitivul 18</vt:lpstr>
      <vt:lpstr>   Circulaţia venoasă    În cadrul sistemului circulator, sângele este adus înapoi, la inimă, prin componenta venoasă. De la ţesuturi prin capilare, sângele revine la cord prin venule, care unindu-se se captează în vene. Vena cavă superioară şi vena cavă inferioară, sunt canalele care colectând tot sângele venos al circulaţiei mari, se deschid în atriul drept.   Circulaţia venoasă reprezintă un transport sanguin de întoarcere, care se realizează mai greoi, în primul rând din cauza că, in afara părţii superioare a corpului, se desfăşoară împotriva gravitaţiei. Factorii cei mai importanţi care asigură desfăşurarea optimă a circulaţiei venoase sunt: respiraţia, contracţiile ventriculare, contracţiile musculaturii scheletice ale membrelor inferioare şi pulsaţiile arterelor.  Inspiraţia pulmonară realizează o aspiraţie a sângelui venos spre cord, mai ales în venele mari, deoarece se creează o presiune intratoracică negativă. Totodată, inspiraţia profundă, exercită o presiune asupra organelor abdominale, prin intermediul diafragmei, presiune care se transmite venelor. Se poate conchide deci, că  respiraţia corectă şi  efortul fizic moderat au efecte dintre cele mai favorabile asupra circulaţiei venoase. </vt:lpstr>
      <vt:lpstr>Diapozitivul 20</vt:lpstr>
      <vt:lpstr>Diapozitivul 21</vt:lpstr>
      <vt:lpstr>Diapozitivul 22</vt:lpstr>
      <vt:lpstr>Diapozitivul 23</vt:lpstr>
      <vt:lpstr>Descrierea traseului a fost posibila datorita sangelui,care ne-a condus prin tot sistemul circulator.  </vt:lpstr>
      <vt:lpstr>Rolul sângelui este acela de a asigura:   - transportul diferitelor substanţe spre locul lor de destinaţie; ţesuturi şi celule (substanţe nutritive, produşi intermediari, enzime, hormoni, etc.),   - respiraţia tisulară (transportul oxigenului dinspre plămâni spre celule şi a dioxidului de carbon dinspre celule spre plămâni),   - epurarea organismului (descărcarea din mediul intern, prin organele de eliminare, mai ales prin rinichi, a produşilor de dezasimilaţie şi a toxinelor),   - transformarea unor substanţe (prin enzimele pe care le conţine şi mai ales prin transportul compuşilor spre ficat),   - imunitatea organismului (prin anticorpii pe care îi conţine),   - repartizarea şi reglarea căldurii în organism,   - menţinerea constantă a echilibrului acido-bazic şi a balanţei hidrice,   - reconstrucţii organice, acolo unde este necesar. </vt:lpstr>
      <vt:lpstr>Deşi sângele se reconstituie în permanenţă, compoziţia sa rămâne aproape invariabil constantă. Acest echilibru funcţional, poartă denumirea de homeostază. Homeostaza este controlată şi dirijată de către sistemul neuro-endocrin cu participarea organelor hematoformatoare - pe de-o parte şi a unor aparate (respirator, excretor) - pe de altă parte. Astfel, prin analize de laborator, se pot determina valorile multor elemente circulante, care în mod normal trebuie să rămână relativ constante, ca:   - glicemia (nivelul glucozei din sânge),   - nivelul lipidelor (lipide totale, trigliceride, colesterol) din sânge,   - nivelul  proteinelor din sânge şi raportul dintre albumine şi globuline   - valoarea unor minerale (fier, calciu, magneziu, sodiu, etc.). </vt:lpstr>
      <vt:lpstr> Plasma    Plasma este componenta lichidă, lipsită de elemente figurate, atât a sângelui, cât şi al altor fluide din corp.Plasma sângelui este un lichid gălbui, uşor vâscos. Ea trebuie închipuită ca un lichid "gros" în care se află în suspensie diferite organite (elementele figurate).  Plasma conţine: apă (90%), săruri minerale, proteine,lipide, substanţe intermediare, hormoni, anticorpi, glucide. Această componentă reprezintă 55% din volumul total al sângelui. Datorită compoziţiei chimice a plasmei, sângele reuşeşte să neutralizeze o serie de acizi care sunt produşi fără încetare de către ţesuturi.    Lăsată liberă,  plasma coagulează. Cheagul care se formează are o culoare albicioasă şi conţine multă fibrină. În timpul coagulării, fibrinogenul se transformă în fibrină, componentă insolubilă. Fibrinogenul are o consistenţă vâscoasă, şi prezintă proprietatea de a se alipi de  pereţii vaselor de sânge rănite, oprind hemoragia.   Dacă din plasmă se exclud proteinele de coagulare, rezultă serul.  </vt:lpstr>
      <vt:lpstr>Diapozitivul 28</vt:lpstr>
      <vt:lpstr>Diapozitivul 29</vt:lpstr>
      <vt:lpstr>Varicele  În situatia în care venele nu mai asigura o circulatie corespunzatoare a sângelui, se pot dilata, dând nastere la veritabile "lacuri" de sânge. Când sunt situate superficial, aceste vene devin vizibile, dilatate si produc adesea simptome caracteristice - oboseala, senzatia de greutate sau durere în membrul respectiv. În cazurile severe, varicele se pot rupe, sau pot da nastere la leziuni ulcerate, deschise, la suprafata pielii. Localizarea cea mai frecventa a varicelor este la nivelul membrelor inferioare, la gambe si coapse. Varicele pot aparea atât la femei cât si la barbati la orice vârsta, însa cel mai frecvent afecteaza femeile în perioada când au copii si mai tarziu. </vt:lpstr>
      <vt:lpstr>Diapozitivul 31</vt:lpstr>
      <vt:lpstr>Diapozitivul 32</vt:lpstr>
      <vt:lpstr>Diapozitivul 33</vt:lpstr>
      <vt:lpstr>Diapozitivul 34</vt:lpstr>
      <vt:lpstr>Diapozitivul 35</vt:lpstr>
      <vt:lpstr>Dupa ce am adunat toate informatiile legate de calatoria noastra prin sistemul respirator si circulator am parasit corpul datorita faptului ca persoana in organismul careia am “hoinarit” a suferit un accident,taindu-se la deget.Astfel am iesit odata cu sangele impreuna cu Autobuzul nostru Magic,fiind multumiti de realizarea noastra.</vt:lpstr>
    </vt:vector>
  </TitlesOfParts>
  <Company>Unitate Scolara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Sistemul respirator si circulator</dc:title>
  <dc:creator>Elev</dc:creator>
  <cp:lastModifiedBy>user</cp:lastModifiedBy>
  <cp:revision>37</cp:revision>
  <dcterms:created xsi:type="dcterms:W3CDTF">2010-11-11T09:03:09Z</dcterms:created>
  <dcterms:modified xsi:type="dcterms:W3CDTF">2010-12-17T08:20:40Z</dcterms:modified>
</cp:coreProperties>
</file>